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webextensions/webextension2.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9" r:id="rId4"/>
    <p:sldId id="260" r:id="rId5"/>
    <p:sldId id="281" r:id="rId6"/>
    <p:sldId id="267" r:id="rId7"/>
    <p:sldId id="282" r:id="rId8"/>
    <p:sldId id="283" r:id="rId9"/>
    <p:sldId id="268" r:id="rId10"/>
    <p:sldId id="265" r:id="rId11"/>
    <p:sldId id="269" r:id="rId12"/>
    <p:sldId id="263" r:id="rId13"/>
    <p:sldId id="284" r:id="rId14"/>
    <p:sldId id="285" r:id="rId15"/>
    <p:sldId id="286" r:id="rId16"/>
    <p:sldId id="287" r:id="rId17"/>
    <p:sldId id="288" r:id="rId18"/>
    <p:sldId id="280" r:id="rId19"/>
  </p:sldIdLst>
  <p:sldSz cx="18288000" cy="10287000"/>
  <p:notesSz cx="6858000" cy="9144000"/>
  <p:embeddedFontLst>
    <p:embeddedFont>
      <p:font typeface="Lato" panose="020F0502020204030203" pitchFamily="34" charset="0"/>
      <p:regular r:id="rId20"/>
      <p:bold r:id="rId21"/>
      <p:italic r:id="rId22"/>
      <p:boldItalic r:id="rId23"/>
    </p:embeddedFont>
    <p:embeddedFont>
      <p:font typeface="Lato Bold" panose="020F0502020204030203" charset="0"/>
      <p:regular r:id="rId24"/>
      <p:bold r:id="rId25"/>
      <p:italic r:id="rId26"/>
      <p:boldItalic r:id="rId27"/>
    </p:embeddedFont>
    <p:embeddedFont>
      <p:font typeface="Noto Sans" panose="020B0502040504020204" pitchFamily="34" charset="0"/>
      <p:regular r:id="rId28"/>
      <p:bold r:id="rId29"/>
      <p:italic r:id="rId30"/>
      <p:boldItalic r:id="rId31"/>
    </p:embeddedFont>
    <p:embeddedFont>
      <p:font typeface="Noto Sans Bold" panose="020B0802040504020204" charset="0"/>
      <p:regular r:id="rId32"/>
      <p:bold r:id="rId33"/>
    </p:embeddedFont>
    <p:embeddedFont>
      <p:font typeface="Open Sans Bold" panose="020B0604020202020204" charset="0"/>
      <p:regular r:id="rId34"/>
      <p:bold r:id="rId35"/>
      <p:italic r:id="rId36"/>
      <p:boldItalic r:id="rId37"/>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591" autoAdjust="0"/>
    <p:restoredTop sz="94626" autoAdjust="0"/>
  </p:normalViewPr>
  <p:slideViewPr>
    <p:cSldViewPr>
      <p:cViewPr>
        <p:scale>
          <a:sx n="50" d="100"/>
          <a:sy n="50" d="100"/>
        </p:scale>
        <p:origin x="1085" y="2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7.fntdata"/><Relationship Id="rId39" Type="http://schemas.openxmlformats.org/officeDocument/2006/relationships/viewProps" Target="viewProps.xml"/><Relationship Id="rId21" Type="http://schemas.openxmlformats.org/officeDocument/2006/relationships/font" Target="fonts/font2.fntdata"/><Relationship Id="rId34" Type="http://schemas.openxmlformats.org/officeDocument/2006/relationships/font" Target="fonts/font15.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font" Target="fonts/font10.fntdata"/><Relationship Id="rId41"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32" Type="http://schemas.openxmlformats.org/officeDocument/2006/relationships/font" Target="fonts/font13.fntdata"/><Relationship Id="rId37" Type="http://schemas.openxmlformats.org/officeDocument/2006/relationships/font" Target="fonts/font18.fntdata"/><Relationship Id="rId40"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font" Target="fonts/font9.fntdata"/><Relationship Id="rId36" Type="http://schemas.openxmlformats.org/officeDocument/2006/relationships/font" Target="fonts/font1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12.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font" Target="fonts/font8.fntdata"/><Relationship Id="rId30" Type="http://schemas.openxmlformats.org/officeDocument/2006/relationships/font" Target="fonts/font11.fntdata"/><Relationship Id="rId35" Type="http://schemas.openxmlformats.org/officeDocument/2006/relationships/font" Target="fonts/font16.fntdata"/><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33" Type="http://schemas.openxmlformats.org/officeDocument/2006/relationships/font" Target="fonts/font14.fntdata"/><Relationship Id="rId38" Type="http://schemas.openxmlformats.org/officeDocument/2006/relationships/presProps" Target="presProps.xml"/></Relationships>
</file>

<file path=ppt/media/image1.jpeg>
</file>

<file path=ppt/media/image10.png>
</file>

<file path=ppt/media/image11.svg>
</file>

<file path=ppt/media/image12.png>
</file>

<file path=ppt/media/image13.svg>
</file>

<file path=ppt/media/image14.png>
</file>

<file path=ppt/media/image15.svg>
</file>

<file path=ppt/media/image16.png>
</file>

<file path=ppt/media/image17.svg>
</file>

<file path=ppt/media/image18.png>
</file>

<file path=ppt/media/image19.png>
</file>

<file path=ppt/media/image2.jpeg>
</file>

<file path=ppt/media/image20.png>
</file>

<file path=ppt/media/image21.png>
</file>

<file path=ppt/media/image22.jpg>
</file>

<file path=ppt/media/image23.jpeg>
</file>

<file path=ppt/media/image3.jpeg>
</file>

<file path=ppt/media/image4.jpeg>
</file>

<file path=ppt/media/image5.jpeg>
</file>

<file path=ppt/media/image6.jpg>
</file>

<file path=ppt/media/image7.jpeg>
</file>

<file path=ppt/media/image8.png>
</file>

<file path=ppt/media/image9.sv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6/30/2025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6/30/2025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6/30/2025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6/30/2025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6/30/2025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6/30/2025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6/30/2025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6/30/2025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6/30/2025</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hyperlink" Target="https://www.americanbar.org/groups/centers_commissions/center-for-innovation/online-dispute-resolution-in-us/?utm_source=chatgpt.com" TargetMode="External"/><Relationship Id="rId2" Type="http://schemas.openxmlformats.org/officeDocument/2006/relationships/image" Target="../media/image7.jpeg"/><Relationship Id="rId1" Type="http://schemas.openxmlformats.org/officeDocument/2006/relationships/slideLayout" Target="../slideLayouts/slideLayout7.xml"/><Relationship Id="rId5" Type="http://schemas.openxmlformats.org/officeDocument/2006/relationships/hyperlink" Target="https://mediate.com/introduction-to-online-dispute-resolution-for-business/?utm_source=chatgpt.com" TargetMode="External"/><Relationship Id="rId4" Type="http://schemas.openxmlformats.org/officeDocument/2006/relationships/hyperlink" Target="https://en.wikipedia.org/wiki/Civil_Resolution_Tribunal?utm_source=chatgpt.com" TargetMode="External"/></Relationships>
</file>

<file path=ppt/slides/_rels/slide12.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image" Target="../media/image9.svg"/><Relationship Id="rId7" Type="http://schemas.openxmlformats.org/officeDocument/2006/relationships/image" Target="../media/image13.svg"/><Relationship Id="rId2"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12.png"/><Relationship Id="rId11" Type="http://schemas.openxmlformats.org/officeDocument/2006/relationships/image" Target="../media/image17.svg"/><Relationship Id="rId5" Type="http://schemas.openxmlformats.org/officeDocument/2006/relationships/image" Target="../media/image11.svg"/><Relationship Id="rId10" Type="http://schemas.openxmlformats.org/officeDocument/2006/relationships/image" Target="../media/image16.png"/><Relationship Id="rId4" Type="http://schemas.openxmlformats.org/officeDocument/2006/relationships/image" Target="../media/image10.png"/><Relationship Id="rId9" Type="http://schemas.openxmlformats.org/officeDocument/2006/relationships/image" Target="../media/image15.svg"/></Relationships>
</file>

<file path=ppt/slides/_rels/slide13.xml.rels><?xml version="1.0" encoding="UTF-8" standalone="yes"?>
<Relationships xmlns="http://schemas.openxmlformats.org/package/2006/relationships"><Relationship Id="rId3" Type="http://schemas.openxmlformats.org/officeDocument/2006/relationships/hyperlink" Target="https://www.pew.org/en/research-and-analysis/articles/2019/06/04/online-dispute-resolution-moves-from-e-commerce-to-the-courts?utm_source=chatgpt.com" TargetMode="External"/><Relationship Id="rId2" Type="http://schemas.openxmlformats.org/officeDocument/2006/relationships/image" Target="../media/image18.png"/><Relationship Id="rId1" Type="http://schemas.openxmlformats.org/officeDocument/2006/relationships/slideLayout" Target="../slideLayouts/slideLayout7.xml"/><Relationship Id="rId4" Type="http://schemas.openxmlformats.org/officeDocument/2006/relationships/hyperlink" Target="https://www.nlada.org/sites/default/files/NLADA%20Pew%20ODR%20Report%20Ensuring%20Equity%20in%20Efficiency.pdf?utm_source=chatgpt.com" TargetMode="External"/></Relationships>
</file>

<file path=ppt/slides/_rels/slide14.xml.rels><?xml version="1.0" encoding="UTF-8" standalone="yes"?>
<Relationships xmlns="http://schemas.openxmlformats.org/package/2006/relationships"><Relationship Id="rId3" Type="http://schemas.openxmlformats.org/officeDocument/2006/relationships/hyperlink" Target="https://www.doj.gov.hk/en/legco/pdf/ajls20220425e1.pdf?utm_source=chatgpt.com" TargetMode="External"/><Relationship Id="rId2" Type="http://schemas.openxmlformats.org/officeDocument/2006/relationships/hyperlink" Target="https://www.doj.gov.hk/en/legco/pdf/ajls20201123e1.pdf?utm_source=chatgpt.com" TargetMode="External"/><Relationship Id="rId1" Type="http://schemas.openxmlformats.org/officeDocument/2006/relationships/slideLayout" Target="../slideLayouts/slideLayout7.xml"/><Relationship Id="rId5" Type="http://schemas.openxmlformats.org/officeDocument/2006/relationships/image" Target="../media/image19.png"/><Relationship Id="rId4" Type="http://schemas.openxmlformats.org/officeDocument/2006/relationships/hyperlink" Target="https://www.doj.gov.hk/en/community_engagement/speeches/20220520_sj1.html?utm_source=chatgpt.com" TargetMode="External"/></Relationships>
</file>

<file path=ppt/slides/_rels/slide15.xml.rels><?xml version="1.0" encoding="UTF-8" standalone="yes"?>
<Relationships xmlns="http://schemas.openxmlformats.org/package/2006/relationships"><Relationship Id="rId3" Type="http://schemas.openxmlformats.org/officeDocument/2006/relationships/hyperlink" Target="https://www.academia.edu/86011904/International_Dispute_Resolution_Survey_2022_Final_Report?utm_source=chatgpt.com" TargetMode="External"/><Relationship Id="rId2" Type="http://schemas.openxmlformats.org/officeDocument/2006/relationships/hyperlink" Target="https://www.researchgate.net/figure/Selected-countries-and-ODR-decadal-trends-Bangladesh-India-and-Pakistan-demonstrate_fig2_259874620?utm_source=chatgpt.com" TargetMode="External"/><Relationship Id="rId1" Type="http://schemas.openxmlformats.org/officeDocument/2006/relationships/slideLayout" Target="../slideLayouts/slideLayout7.xml"/><Relationship Id="rId5" Type="http://schemas.openxmlformats.org/officeDocument/2006/relationships/image" Target="../media/image20.png"/><Relationship Id="rId4" Type="http://schemas.openxmlformats.org/officeDocument/2006/relationships/hyperlink" Target="https://sidra.smu.edu.sg/sites/sidra.smu.edu.sg/files/survey-2022/22_0068%20SMU%20SIDRA%20Survey%20Report%202022_FA4%28C%29.pdf?utm_source=chatgpt.com" TargetMode="External"/></Relationships>
</file>

<file path=ppt/slides/_rels/slide16.xml.rels><?xml version="1.0" encoding="UTF-8" standalone="yes"?>
<Relationships xmlns="http://schemas.openxmlformats.org/package/2006/relationships"><Relationship Id="rId3" Type="http://schemas.openxmlformats.org/officeDocument/2006/relationships/hyperlink" Target="https://www.cbinsights.com/company/presolv360?utm_source=chatgpt.com" TargetMode="External"/><Relationship Id="rId2" Type="http://schemas.openxmlformats.org/officeDocument/2006/relationships/hyperlink" Target="https://www.onlinelegalindia.com/blogs/top-odr-platforms-in-india/?srsltid=AfmBOoq38tHHzM93SkU1DopnJme9PdemjIk_IjXwhtRoYBfo5OJYZ2j0&amp;utm_source=chatgpt.com" TargetMode="External"/><Relationship Id="rId1" Type="http://schemas.openxmlformats.org/officeDocument/2006/relationships/slideLayout" Target="../slideLayouts/slideLayout7.xml"/><Relationship Id="rId4" Type="http://schemas.openxmlformats.org/officeDocument/2006/relationships/image" Target="../media/image21.png"/></Relationships>
</file>

<file path=ppt/slides/_rels/slide17.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srcRect l="22021" t="8474" r="3225" b="35460"/>
          <a:stretch>
            <a:fillRect/>
          </a:stretch>
        </p:blipFill>
        <p:spPr>
          <a:xfrm>
            <a:off x="0" y="0"/>
            <a:ext cx="18288000" cy="10287000"/>
          </a:xfrm>
          <a:prstGeom prst="rect">
            <a:avLst/>
          </a:prstGeom>
        </p:spPr>
      </p:pic>
      <p:grpSp>
        <p:nvGrpSpPr>
          <p:cNvPr id="3" name="Group 3"/>
          <p:cNvGrpSpPr/>
          <p:nvPr/>
        </p:nvGrpSpPr>
        <p:grpSpPr>
          <a:xfrm>
            <a:off x="10597377" y="3625034"/>
            <a:ext cx="7690623" cy="615893"/>
            <a:chOff x="0" y="0"/>
            <a:chExt cx="2058649" cy="162211"/>
          </a:xfrm>
        </p:grpSpPr>
        <p:sp>
          <p:nvSpPr>
            <p:cNvPr id="4" name="Freeform 4"/>
            <p:cNvSpPr/>
            <p:nvPr/>
          </p:nvSpPr>
          <p:spPr>
            <a:xfrm>
              <a:off x="0" y="0"/>
              <a:ext cx="2058649" cy="162211"/>
            </a:xfrm>
            <a:custGeom>
              <a:avLst/>
              <a:gdLst/>
              <a:ahLst/>
              <a:cxnLst/>
              <a:rect l="l" t="t" r="r" b="b"/>
              <a:pathLst>
                <a:path w="2058649" h="162211">
                  <a:moveTo>
                    <a:pt x="0" y="0"/>
                  </a:moveTo>
                  <a:lnTo>
                    <a:pt x="2058649" y="0"/>
                  </a:lnTo>
                  <a:lnTo>
                    <a:pt x="2058649" y="162211"/>
                  </a:lnTo>
                  <a:lnTo>
                    <a:pt x="0" y="162211"/>
                  </a:lnTo>
                  <a:close/>
                </a:path>
              </a:pathLst>
            </a:custGeom>
            <a:solidFill>
              <a:srgbClr val="FFFFFF"/>
            </a:solidFill>
          </p:spPr>
        </p:sp>
        <p:sp>
          <p:nvSpPr>
            <p:cNvPr id="5" name="TextBox 5"/>
            <p:cNvSpPr txBox="1"/>
            <p:nvPr/>
          </p:nvSpPr>
          <p:spPr>
            <a:xfrm>
              <a:off x="0" y="0"/>
              <a:ext cx="2025514" cy="162211"/>
            </a:xfrm>
            <a:prstGeom prst="rect">
              <a:avLst/>
            </a:prstGeom>
          </p:spPr>
          <p:txBody>
            <a:bodyPr lIns="50800" tIns="50800" rIns="50800" bIns="50800" rtlCol="0" anchor="ctr"/>
            <a:lstStyle/>
            <a:p>
              <a:pPr algn="ctr">
                <a:lnSpc>
                  <a:spcPts val="2940"/>
                </a:lnSpc>
              </a:pPr>
              <a:r>
                <a:rPr lang="en-US" sz="2100" u="none" dirty="0">
                  <a:solidFill>
                    <a:srgbClr val="2C434E"/>
                  </a:solidFill>
                  <a:latin typeface="Noto Sans Bold"/>
                </a:rPr>
                <a:t>BUSINESS AND CORPORATE</a:t>
              </a:r>
            </a:p>
          </p:txBody>
        </p:sp>
      </p:grpSp>
      <p:grpSp>
        <p:nvGrpSpPr>
          <p:cNvPr id="6" name="Group 6"/>
          <p:cNvGrpSpPr/>
          <p:nvPr/>
        </p:nvGrpSpPr>
        <p:grpSpPr>
          <a:xfrm>
            <a:off x="-1" y="3625034"/>
            <a:ext cx="2233555" cy="596049"/>
            <a:chOff x="0" y="0"/>
            <a:chExt cx="1536012" cy="156984"/>
          </a:xfrm>
        </p:grpSpPr>
        <p:sp>
          <p:nvSpPr>
            <p:cNvPr id="7" name="Freeform 7"/>
            <p:cNvSpPr/>
            <p:nvPr/>
          </p:nvSpPr>
          <p:spPr>
            <a:xfrm>
              <a:off x="0" y="0"/>
              <a:ext cx="1536012" cy="156984"/>
            </a:xfrm>
            <a:custGeom>
              <a:avLst/>
              <a:gdLst/>
              <a:ahLst/>
              <a:cxnLst/>
              <a:rect l="l" t="t" r="r" b="b"/>
              <a:pathLst>
                <a:path w="1536012" h="156984">
                  <a:moveTo>
                    <a:pt x="0" y="0"/>
                  </a:moveTo>
                  <a:lnTo>
                    <a:pt x="1536012" y="0"/>
                  </a:lnTo>
                  <a:lnTo>
                    <a:pt x="1536012" y="156984"/>
                  </a:lnTo>
                  <a:lnTo>
                    <a:pt x="0" y="156984"/>
                  </a:lnTo>
                  <a:close/>
                </a:path>
              </a:pathLst>
            </a:custGeom>
            <a:solidFill>
              <a:srgbClr val="FFFFFF"/>
            </a:solidFill>
          </p:spPr>
        </p:sp>
        <p:sp>
          <p:nvSpPr>
            <p:cNvPr id="8" name="TextBox 8"/>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9" name="Group 9"/>
          <p:cNvGrpSpPr/>
          <p:nvPr/>
        </p:nvGrpSpPr>
        <p:grpSpPr>
          <a:xfrm>
            <a:off x="-1" y="6065917"/>
            <a:ext cx="2233556" cy="596049"/>
            <a:chOff x="0" y="0"/>
            <a:chExt cx="1536012" cy="156984"/>
          </a:xfrm>
        </p:grpSpPr>
        <p:sp>
          <p:nvSpPr>
            <p:cNvPr id="10" name="Freeform 10"/>
            <p:cNvSpPr/>
            <p:nvPr/>
          </p:nvSpPr>
          <p:spPr>
            <a:xfrm>
              <a:off x="0" y="0"/>
              <a:ext cx="1536012" cy="156984"/>
            </a:xfrm>
            <a:custGeom>
              <a:avLst/>
              <a:gdLst/>
              <a:ahLst/>
              <a:cxnLst/>
              <a:rect l="l" t="t" r="r" b="b"/>
              <a:pathLst>
                <a:path w="1536012" h="156984">
                  <a:moveTo>
                    <a:pt x="0" y="0"/>
                  </a:moveTo>
                  <a:lnTo>
                    <a:pt x="1536012" y="0"/>
                  </a:lnTo>
                  <a:lnTo>
                    <a:pt x="1536012" y="156984"/>
                  </a:lnTo>
                  <a:lnTo>
                    <a:pt x="0" y="156984"/>
                  </a:lnTo>
                  <a:close/>
                </a:path>
              </a:pathLst>
            </a:custGeom>
            <a:solidFill>
              <a:srgbClr val="7ED8FD"/>
            </a:solidFill>
          </p:spPr>
        </p:sp>
        <p:sp>
          <p:nvSpPr>
            <p:cNvPr id="11" name="TextBox 11"/>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12" name="Group 12"/>
          <p:cNvGrpSpPr/>
          <p:nvPr/>
        </p:nvGrpSpPr>
        <p:grpSpPr>
          <a:xfrm>
            <a:off x="10597377" y="6147589"/>
            <a:ext cx="7690623" cy="514377"/>
            <a:chOff x="0" y="0"/>
            <a:chExt cx="2135072" cy="135474"/>
          </a:xfrm>
        </p:grpSpPr>
        <p:sp>
          <p:nvSpPr>
            <p:cNvPr id="13" name="Freeform 13"/>
            <p:cNvSpPr/>
            <p:nvPr/>
          </p:nvSpPr>
          <p:spPr>
            <a:xfrm>
              <a:off x="0" y="0"/>
              <a:ext cx="2135072" cy="135474"/>
            </a:xfrm>
            <a:custGeom>
              <a:avLst/>
              <a:gdLst/>
              <a:ahLst/>
              <a:cxnLst/>
              <a:rect l="l" t="t" r="r" b="b"/>
              <a:pathLst>
                <a:path w="2135072" h="135474">
                  <a:moveTo>
                    <a:pt x="0" y="0"/>
                  </a:moveTo>
                  <a:lnTo>
                    <a:pt x="2135072" y="0"/>
                  </a:lnTo>
                  <a:lnTo>
                    <a:pt x="2135072" y="135474"/>
                  </a:lnTo>
                  <a:lnTo>
                    <a:pt x="0" y="135474"/>
                  </a:lnTo>
                  <a:close/>
                </a:path>
              </a:pathLst>
            </a:custGeom>
            <a:solidFill>
              <a:srgbClr val="7ED8FD"/>
            </a:solidFill>
          </p:spPr>
        </p:sp>
        <p:sp>
          <p:nvSpPr>
            <p:cNvPr id="14" name="TextBox 14"/>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sp>
        <p:nvSpPr>
          <p:cNvPr id="15" name="TextBox 15"/>
          <p:cNvSpPr txBox="1"/>
          <p:nvPr/>
        </p:nvSpPr>
        <p:spPr>
          <a:xfrm>
            <a:off x="2929968" y="4240927"/>
            <a:ext cx="13959760" cy="2385268"/>
          </a:xfrm>
          <a:prstGeom prst="rect">
            <a:avLst/>
          </a:prstGeom>
        </p:spPr>
        <p:txBody>
          <a:bodyPr lIns="0" tIns="0" rIns="0" bIns="0" rtlCol="0" anchor="t">
            <a:spAutoFit/>
          </a:bodyPr>
          <a:lstStyle/>
          <a:p>
            <a:pPr marL="0" lvl="0" indent="0" algn="r">
              <a:lnSpc>
                <a:spcPts val="9267"/>
              </a:lnSpc>
              <a:spcBef>
                <a:spcPct val="0"/>
              </a:spcBef>
            </a:pPr>
            <a:r>
              <a:rPr lang="en-US" sz="7988" u="none" dirty="0">
                <a:solidFill>
                  <a:srgbClr val="12222B"/>
                </a:solidFill>
                <a:latin typeface="Open Sans Bold"/>
              </a:rPr>
              <a:t>Online Dispute Resolution</a:t>
            </a:r>
          </a:p>
          <a:p>
            <a:pPr marL="0" lvl="0" indent="0" algn="r">
              <a:lnSpc>
                <a:spcPts val="9267"/>
              </a:lnSpc>
              <a:spcBef>
                <a:spcPct val="0"/>
              </a:spcBef>
            </a:pPr>
            <a:r>
              <a:rPr lang="en-US" sz="7988" u="none" dirty="0">
                <a:solidFill>
                  <a:srgbClr val="12222B"/>
                </a:solidFill>
                <a:latin typeface="Open Sans Bold"/>
              </a:rPr>
              <a:t>(ODR)</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Group 16">
            <a:extLst>
              <a:ext uri="{FF2B5EF4-FFF2-40B4-BE49-F238E27FC236}">
                <a16:creationId xmlns:a16="http://schemas.microsoft.com/office/drawing/2014/main" id="{FF1D4F0C-84B2-954D-C7FF-27AE942D448E}"/>
              </a:ext>
            </a:extLst>
          </p:cNvPr>
          <p:cNvGrpSpPr/>
          <p:nvPr/>
        </p:nvGrpSpPr>
        <p:grpSpPr>
          <a:xfrm>
            <a:off x="3255489" y="2462400"/>
            <a:ext cx="2885248" cy="2736332"/>
            <a:chOff x="2195520" y="1870054"/>
            <a:chExt cx="2885248" cy="2736332"/>
          </a:xfrm>
        </p:grpSpPr>
        <p:grpSp>
          <p:nvGrpSpPr>
            <p:cNvPr id="16" name="Group 15">
              <a:extLst>
                <a:ext uri="{FF2B5EF4-FFF2-40B4-BE49-F238E27FC236}">
                  <a16:creationId xmlns:a16="http://schemas.microsoft.com/office/drawing/2014/main" id="{93C4D6C6-FE1E-4DE0-9407-5F5FFF73594A}"/>
                </a:ext>
              </a:extLst>
            </p:cNvPr>
            <p:cNvGrpSpPr/>
            <p:nvPr/>
          </p:nvGrpSpPr>
          <p:grpSpPr>
            <a:xfrm>
              <a:off x="2195520" y="1870054"/>
              <a:ext cx="2885248" cy="1641944"/>
              <a:chOff x="2195520" y="1870054"/>
              <a:chExt cx="2885248" cy="1641944"/>
            </a:xfrm>
          </p:grpSpPr>
          <p:grpSp>
            <p:nvGrpSpPr>
              <p:cNvPr id="12" name="Group 12"/>
              <p:cNvGrpSpPr/>
              <p:nvPr/>
            </p:nvGrpSpPr>
            <p:grpSpPr>
              <a:xfrm>
                <a:off x="2273000" y="1870054"/>
                <a:ext cx="2807768" cy="1641944"/>
                <a:chOff x="0" y="0"/>
                <a:chExt cx="5638478" cy="3230880"/>
              </a:xfrm>
            </p:grpSpPr>
            <p:sp>
              <p:nvSpPr>
                <p:cNvPr id="13" name="Freeform 13"/>
                <p:cNvSpPr/>
                <p:nvPr/>
              </p:nvSpPr>
              <p:spPr>
                <a:xfrm>
                  <a:off x="5080" y="12700"/>
                  <a:ext cx="5623239" cy="3205480"/>
                </a:xfrm>
                <a:custGeom>
                  <a:avLst/>
                  <a:gdLst/>
                  <a:ahLst/>
                  <a:cxnLst/>
                  <a:rect l="l" t="t" r="r" b="b"/>
                  <a:pathLst>
                    <a:path w="5623239" h="3205480">
                      <a:moveTo>
                        <a:pt x="4833298" y="3205480"/>
                      </a:moveTo>
                      <a:lnTo>
                        <a:pt x="0" y="3205480"/>
                      </a:lnTo>
                      <a:lnTo>
                        <a:pt x="791210" y="1602740"/>
                      </a:lnTo>
                      <a:lnTo>
                        <a:pt x="0" y="0"/>
                      </a:lnTo>
                      <a:lnTo>
                        <a:pt x="4833298" y="0"/>
                      </a:lnTo>
                      <a:lnTo>
                        <a:pt x="5623238" y="1602740"/>
                      </a:lnTo>
                      <a:lnTo>
                        <a:pt x="4833298" y="3205480"/>
                      </a:lnTo>
                      <a:close/>
                    </a:path>
                  </a:pathLst>
                </a:custGeom>
                <a:solidFill>
                  <a:srgbClr val="36C5FF"/>
                </a:solidFill>
              </p:spPr>
            </p:sp>
          </p:grpSp>
          <p:sp>
            <p:nvSpPr>
              <p:cNvPr id="2" name="TextBox 2"/>
              <p:cNvSpPr txBox="1"/>
              <p:nvPr/>
            </p:nvSpPr>
            <p:spPr>
              <a:xfrm>
                <a:off x="2195520" y="2492939"/>
                <a:ext cx="2807768" cy="396174"/>
              </a:xfrm>
              <a:prstGeom prst="rect">
                <a:avLst/>
              </a:prstGeom>
            </p:spPr>
            <p:txBody>
              <a:bodyPr lIns="0" tIns="0" rIns="0" bIns="0" rtlCol="0" anchor="t">
                <a:spAutoFit/>
              </a:bodyPr>
              <a:lstStyle/>
              <a:p>
                <a:pPr marL="0" lvl="0" indent="0" algn="ctr">
                  <a:lnSpc>
                    <a:spcPts val="3359"/>
                  </a:lnSpc>
                  <a:spcBef>
                    <a:spcPct val="0"/>
                  </a:spcBef>
                </a:pPr>
                <a:r>
                  <a:rPr lang="en-US" sz="2400" u="none" dirty="0">
                    <a:solidFill>
                      <a:srgbClr val="000000"/>
                    </a:solidFill>
                    <a:latin typeface="Noto Sans"/>
                  </a:rPr>
                  <a:t>STEP 1</a:t>
                </a:r>
              </a:p>
            </p:txBody>
          </p:sp>
        </p:grpSp>
        <p:sp>
          <p:nvSpPr>
            <p:cNvPr id="7" name="TextBox 7"/>
            <p:cNvSpPr txBox="1"/>
            <p:nvPr/>
          </p:nvSpPr>
          <p:spPr>
            <a:xfrm>
              <a:off x="2556661" y="3917351"/>
              <a:ext cx="2085486" cy="689035"/>
            </a:xfrm>
            <a:prstGeom prst="rect">
              <a:avLst/>
            </a:prstGeom>
          </p:spPr>
          <p:txBody>
            <a:bodyPr lIns="0" tIns="0" rIns="0" bIns="0" rtlCol="0" anchor="t">
              <a:spAutoFit/>
            </a:bodyPr>
            <a:lstStyle/>
            <a:p>
              <a:pPr lvl="0" algn="ctr">
                <a:lnSpc>
                  <a:spcPts val="2800"/>
                </a:lnSpc>
                <a:spcBef>
                  <a:spcPct val="0"/>
                </a:spcBef>
              </a:pPr>
              <a:r>
                <a:rPr lang="en-IN" dirty="0"/>
                <a:t>Initiation/Notice of Dispute</a:t>
              </a:r>
              <a:endParaRPr lang="en-US" sz="2000" u="none" dirty="0">
                <a:solidFill>
                  <a:srgbClr val="000000"/>
                </a:solidFill>
                <a:latin typeface="Noto Sans"/>
              </a:endParaRPr>
            </a:p>
          </p:txBody>
        </p:sp>
      </p:grpSp>
      <p:grpSp>
        <p:nvGrpSpPr>
          <p:cNvPr id="45" name="Group 44">
            <a:extLst>
              <a:ext uri="{FF2B5EF4-FFF2-40B4-BE49-F238E27FC236}">
                <a16:creationId xmlns:a16="http://schemas.microsoft.com/office/drawing/2014/main" id="{46C9568C-19A2-7AB4-F07C-879755BD7742}"/>
              </a:ext>
            </a:extLst>
          </p:cNvPr>
          <p:cNvGrpSpPr/>
          <p:nvPr/>
        </p:nvGrpSpPr>
        <p:grpSpPr>
          <a:xfrm>
            <a:off x="6426372" y="2468854"/>
            <a:ext cx="2841968" cy="2521796"/>
            <a:chOff x="6927665" y="2429107"/>
            <a:chExt cx="2841968" cy="2521796"/>
          </a:xfrm>
        </p:grpSpPr>
        <p:grpSp>
          <p:nvGrpSpPr>
            <p:cNvPr id="15" name="Group 14">
              <a:extLst>
                <a:ext uri="{FF2B5EF4-FFF2-40B4-BE49-F238E27FC236}">
                  <a16:creationId xmlns:a16="http://schemas.microsoft.com/office/drawing/2014/main" id="{410AE5E2-2535-A002-D102-B2F0D6D9268D}"/>
                </a:ext>
              </a:extLst>
            </p:cNvPr>
            <p:cNvGrpSpPr/>
            <p:nvPr/>
          </p:nvGrpSpPr>
          <p:grpSpPr>
            <a:xfrm>
              <a:off x="6927665" y="2429107"/>
              <a:ext cx="2841968" cy="1641944"/>
              <a:chOff x="6927665" y="2429107"/>
              <a:chExt cx="2841968" cy="1641944"/>
            </a:xfrm>
          </p:grpSpPr>
          <p:grpSp>
            <p:nvGrpSpPr>
              <p:cNvPr id="19" name="Group 19"/>
              <p:cNvGrpSpPr/>
              <p:nvPr/>
            </p:nvGrpSpPr>
            <p:grpSpPr>
              <a:xfrm>
                <a:off x="6961865" y="2429107"/>
                <a:ext cx="2807768" cy="1641944"/>
                <a:chOff x="0" y="0"/>
                <a:chExt cx="5638478" cy="3230880"/>
              </a:xfrm>
            </p:grpSpPr>
            <p:sp>
              <p:nvSpPr>
                <p:cNvPr id="20" name="Freeform 20"/>
                <p:cNvSpPr/>
                <p:nvPr/>
              </p:nvSpPr>
              <p:spPr>
                <a:xfrm>
                  <a:off x="5080" y="12700"/>
                  <a:ext cx="5623239" cy="3205480"/>
                </a:xfrm>
                <a:custGeom>
                  <a:avLst/>
                  <a:gdLst/>
                  <a:ahLst/>
                  <a:cxnLst/>
                  <a:rect l="l" t="t" r="r" b="b"/>
                  <a:pathLst>
                    <a:path w="5623239" h="3205480">
                      <a:moveTo>
                        <a:pt x="4833298" y="3205480"/>
                      </a:moveTo>
                      <a:lnTo>
                        <a:pt x="0" y="3205480"/>
                      </a:lnTo>
                      <a:lnTo>
                        <a:pt x="791210" y="1602740"/>
                      </a:lnTo>
                      <a:lnTo>
                        <a:pt x="0" y="0"/>
                      </a:lnTo>
                      <a:lnTo>
                        <a:pt x="4833298" y="0"/>
                      </a:lnTo>
                      <a:lnTo>
                        <a:pt x="5623238" y="1602740"/>
                      </a:lnTo>
                      <a:lnTo>
                        <a:pt x="4833298" y="3205480"/>
                      </a:lnTo>
                      <a:close/>
                    </a:path>
                  </a:pathLst>
                </a:custGeom>
                <a:solidFill>
                  <a:srgbClr val="2A4D70"/>
                </a:solidFill>
              </p:spPr>
            </p:sp>
          </p:grpSp>
          <p:sp>
            <p:nvSpPr>
              <p:cNvPr id="3" name="TextBox 3"/>
              <p:cNvSpPr txBox="1"/>
              <p:nvPr/>
            </p:nvSpPr>
            <p:spPr>
              <a:xfrm>
                <a:off x="6927665" y="3086100"/>
                <a:ext cx="2807768" cy="396174"/>
              </a:xfrm>
              <a:prstGeom prst="rect">
                <a:avLst/>
              </a:prstGeom>
            </p:spPr>
            <p:txBody>
              <a:bodyPr lIns="0" tIns="0" rIns="0" bIns="0" rtlCol="0" anchor="t">
                <a:spAutoFit/>
              </a:bodyPr>
              <a:lstStyle/>
              <a:p>
                <a:pPr marL="0" lvl="0" indent="0" algn="ctr">
                  <a:lnSpc>
                    <a:spcPts val="3359"/>
                  </a:lnSpc>
                  <a:spcBef>
                    <a:spcPct val="0"/>
                  </a:spcBef>
                </a:pPr>
                <a:r>
                  <a:rPr lang="en-US" sz="2400" u="none" dirty="0">
                    <a:solidFill>
                      <a:srgbClr val="000000"/>
                    </a:solidFill>
                    <a:latin typeface="Noto Sans"/>
                  </a:rPr>
                  <a:t>STEP 2</a:t>
                </a:r>
              </a:p>
            </p:txBody>
          </p:sp>
        </p:grpSp>
        <p:sp>
          <p:nvSpPr>
            <p:cNvPr id="8" name="TextBox 8"/>
            <p:cNvSpPr txBox="1"/>
            <p:nvPr/>
          </p:nvSpPr>
          <p:spPr>
            <a:xfrm>
              <a:off x="7265379" y="4261868"/>
              <a:ext cx="2085486" cy="689035"/>
            </a:xfrm>
            <a:prstGeom prst="rect">
              <a:avLst/>
            </a:prstGeom>
          </p:spPr>
          <p:txBody>
            <a:bodyPr lIns="0" tIns="0" rIns="0" bIns="0" rtlCol="0" anchor="t">
              <a:spAutoFit/>
            </a:bodyPr>
            <a:lstStyle/>
            <a:p>
              <a:pPr lvl="0" algn="ctr">
                <a:lnSpc>
                  <a:spcPts val="2800"/>
                </a:lnSpc>
                <a:spcBef>
                  <a:spcPct val="0"/>
                </a:spcBef>
              </a:pPr>
              <a:r>
                <a:rPr lang="en-IN" dirty="0"/>
                <a:t>Response from respondent</a:t>
              </a:r>
              <a:endParaRPr lang="en-US" sz="2000" u="none" dirty="0">
                <a:solidFill>
                  <a:srgbClr val="000000"/>
                </a:solidFill>
                <a:latin typeface="Noto Sans"/>
              </a:endParaRPr>
            </a:p>
          </p:txBody>
        </p:sp>
      </p:grpSp>
      <p:grpSp>
        <p:nvGrpSpPr>
          <p:cNvPr id="46" name="Group 45">
            <a:extLst>
              <a:ext uri="{FF2B5EF4-FFF2-40B4-BE49-F238E27FC236}">
                <a16:creationId xmlns:a16="http://schemas.microsoft.com/office/drawing/2014/main" id="{453B5D32-A809-2EB2-D8BE-544B9B8A38E0}"/>
              </a:ext>
            </a:extLst>
          </p:cNvPr>
          <p:cNvGrpSpPr/>
          <p:nvPr/>
        </p:nvGrpSpPr>
        <p:grpSpPr>
          <a:xfrm>
            <a:off x="9388737" y="2458183"/>
            <a:ext cx="2809032" cy="2176660"/>
            <a:chOff x="10058400" y="2448160"/>
            <a:chExt cx="2809032" cy="2176660"/>
          </a:xfrm>
        </p:grpSpPr>
        <p:grpSp>
          <p:nvGrpSpPr>
            <p:cNvPr id="14" name="Group 13">
              <a:extLst>
                <a:ext uri="{FF2B5EF4-FFF2-40B4-BE49-F238E27FC236}">
                  <a16:creationId xmlns:a16="http://schemas.microsoft.com/office/drawing/2014/main" id="{3AE3820F-D1C3-7780-2D28-5E6BD9677540}"/>
                </a:ext>
              </a:extLst>
            </p:cNvPr>
            <p:cNvGrpSpPr/>
            <p:nvPr/>
          </p:nvGrpSpPr>
          <p:grpSpPr>
            <a:xfrm>
              <a:off x="10058400" y="2448160"/>
              <a:ext cx="2809032" cy="1629036"/>
              <a:chOff x="11645029" y="2446821"/>
              <a:chExt cx="2809032" cy="1629036"/>
            </a:xfrm>
          </p:grpSpPr>
          <p:grpSp>
            <p:nvGrpSpPr>
              <p:cNvPr id="21" name="Group 21"/>
              <p:cNvGrpSpPr/>
              <p:nvPr/>
            </p:nvGrpSpPr>
            <p:grpSpPr>
              <a:xfrm>
                <a:off x="11653881" y="2446821"/>
                <a:ext cx="2800180" cy="1629036"/>
                <a:chOff x="5081" y="12700"/>
                <a:chExt cx="5623240" cy="3205481"/>
              </a:xfrm>
            </p:grpSpPr>
            <p:sp>
              <p:nvSpPr>
                <p:cNvPr id="22" name="Freeform 22"/>
                <p:cNvSpPr/>
                <p:nvPr/>
              </p:nvSpPr>
              <p:spPr>
                <a:xfrm>
                  <a:off x="5081" y="12700"/>
                  <a:ext cx="5623240" cy="3205481"/>
                </a:xfrm>
                <a:custGeom>
                  <a:avLst/>
                  <a:gdLst/>
                  <a:ahLst/>
                  <a:cxnLst/>
                  <a:rect l="l" t="t" r="r" b="b"/>
                  <a:pathLst>
                    <a:path w="5623239" h="3205480">
                      <a:moveTo>
                        <a:pt x="4833298" y="3205480"/>
                      </a:moveTo>
                      <a:lnTo>
                        <a:pt x="0" y="3205480"/>
                      </a:lnTo>
                      <a:lnTo>
                        <a:pt x="791210" y="1602740"/>
                      </a:lnTo>
                      <a:lnTo>
                        <a:pt x="0" y="0"/>
                      </a:lnTo>
                      <a:lnTo>
                        <a:pt x="4833298" y="0"/>
                      </a:lnTo>
                      <a:lnTo>
                        <a:pt x="5623238" y="1602740"/>
                      </a:lnTo>
                      <a:lnTo>
                        <a:pt x="4833298" y="3205480"/>
                      </a:lnTo>
                      <a:close/>
                    </a:path>
                  </a:pathLst>
                </a:custGeom>
                <a:solidFill>
                  <a:srgbClr val="00C282"/>
                </a:solidFill>
              </p:spPr>
            </p:sp>
          </p:grpSp>
          <p:sp>
            <p:nvSpPr>
              <p:cNvPr id="4" name="TextBox 4"/>
              <p:cNvSpPr txBox="1"/>
              <p:nvPr/>
            </p:nvSpPr>
            <p:spPr>
              <a:xfrm>
                <a:off x="11645029" y="3021131"/>
                <a:ext cx="2807768" cy="396174"/>
              </a:xfrm>
              <a:prstGeom prst="rect">
                <a:avLst/>
              </a:prstGeom>
            </p:spPr>
            <p:txBody>
              <a:bodyPr lIns="0" tIns="0" rIns="0" bIns="0" rtlCol="0" anchor="t">
                <a:spAutoFit/>
              </a:bodyPr>
              <a:lstStyle/>
              <a:p>
                <a:pPr marL="0" lvl="0" indent="0" algn="ctr">
                  <a:lnSpc>
                    <a:spcPts val="3359"/>
                  </a:lnSpc>
                  <a:spcBef>
                    <a:spcPct val="0"/>
                  </a:spcBef>
                </a:pPr>
                <a:r>
                  <a:rPr lang="en-US" sz="2400" u="none" dirty="0">
                    <a:solidFill>
                      <a:srgbClr val="000000"/>
                    </a:solidFill>
                    <a:latin typeface="Noto Sans"/>
                  </a:rPr>
                  <a:t>STEP 3</a:t>
                </a:r>
              </a:p>
            </p:txBody>
          </p:sp>
        </p:grpSp>
        <p:sp>
          <p:nvSpPr>
            <p:cNvPr id="9" name="TextBox 9"/>
            <p:cNvSpPr txBox="1"/>
            <p:nvPr/>
          </p:nvSpPr>
          <p:spPr>
            <a:xfrm>
              <a:off x="10229209" y="4294858"/>
              <a:ext cx="2466149" cy="329962"/>
            </a:xfrm>
            <a:prstGeom prst="rect">
              <a:avLst/>
            </a:prstGeom>
          </p:spPr>
          <p:txBody>
            <a:bodyPr wrap="square" lIns="0" tIns="0" rIns="0" bIns="0" rtlCol="0" anchor="t">
              <a:spAutoFit/>
            </a:bodyPr>
            <a:lstStyle/>
            <a:p>
              <a:pPr lvl="0" algn="ctr">
                <a:lnSpc>
                  <a:spcPts val="2800"/>
                </a:lnSpc>
                <a:spcBef>
                  <a:spcPct val="0"/>
                </a:spcBef>
              </a:pPr>
              <a:r>
                <a:rPr lang="en-IN" dirty="0"/>
                <a:t>Neutral Appointment</a:t>
              </a:r>
              <a:endParaRPr lang="en-US" sz="2000" u="none" dirty="0">
                <a:solidFill>
                  <a:srgbClr val="000000"/>
                </a:solidFill>
                <a:latin typeface="Noto Sans"/>
              </a:endParaRPr>
            </a:p>
          </p:txBody>
        </p:sp>
      </p:grpSp>
      <p:grpSp>
        <p:nvGrpSpPr>
          <p:cNvPr id="49" name="Group 48">
            <a:extLst>
              <a:ext uri="{FF2B5EF4-FFF2-40B4-BE49-F238E27FC236}">
                <a16:creationId xmlns:a16="http://schemas.microsoft.com/office/drawing/2014/main" id="{1CF23651-900D-78C9-E2EF-BFDF2D7B42F1}"/>
              </a:ext>
            </a:extLst>
          </p:cNvPr>
          <p:cNvGrpSpPr/>
          <p:nvPr/>
        </p:nvGrpSpPr>
        <p:grpSpPr>
          <a:xfrm>
            <a:off x="12406262" y="2397738"/>
            <a:ext cx="2807768" cy="2564381"/>
            <a:chOff x="13058212" y="4555510"/>
            <a:chExt cx="2807768" cy="2564381"/>
          </a:xfrm>
        </p:grpSpPr>
        <p:grpSp>
          <p:nvGrpSpPr>
            <p:cNvPr id="48" name="Group 47">
              <a:extLst>
                <a:ext uri="{FF2B5EF4-FFF2-40B4-BE49-F238E27FC236}">
                  <a16:creationId xmlns:a16="http://schemas.microsoft.com/office/drawing/2014/main" id="{E0126F1E-68EB-F8E6-ED2D-D37772F8C99E}"/>
                </a:ext>
              </a:extLst>
            </p:cNvPr>
            <p:cNvGrpSpPr/>
            <p:nvPr/>
          </p:nvGrpSpPr>
          <p:grpSpPr>
            <a:xfrm>
              <a:off x="13058212" y="4555510"/>
              <a:ext cx="2807768" cy="1629036"/>
              <a:chOff x="15047662" y="4354754"/>
              <a:chExt cx="2807768" cy="1629036"/>
            </a:xfrm>
          </p:grpSpPr>
          <p:grpSp>
            <p:nvGrpSpPr>
              <p:cNvPr id="23" name="Group 23"/>
              <p:cNvGrpSpPr/>
              <p:nvPr/>
            </p:nvGrpSpPr>
            <p:grpSpPr>
              <a:xfrm>
                <a:off x="15055250" y="4354754"/>
                <a:ext cx="2800180" cy="1629036"/>
                <a:chOff x="5081" y="12700"/>
                <a:chExt cx="5623240" cy="3205481"/>
              </a:xfrm>
            </p:grpSpPr>
            <p:sp>
              <p:nvSpPr>
                <p:cNvPr id="24" name="Freeform 24"/>
                <p:cNvSpPr/>
                <p:nvPr/>
              </p:nvSpPr>
              <p:spPr>
                <a:xfrm>
                  <a:off x="5081" y="12700"/>
                  <a:ext cx="5623240" cy="3205481"/>
                </a:xfrm>
                <a:custGeom>
                  <a:avLst/>
                  <a:gdLst/>
                  <a:ahLst/>
                  <a:cxnLst/>
                  <a:rect l="l" t="t" r="r" b="b"/>
                  <a:pathLst>
                    <a:path w="5623239" h="3205480">
                      <a:moveTo>
                        <a:pt x="4833298" y="3205480"/>
                      </a:moveTo>
                      <a:lnTo>
                        <a:pt x="0" y="3205480"/>
                      </a:lnTo>
                      <a:lnTo>
                        <a:pt x="791210" y="1602740"/>
                      </a:lnTo>
                      <a:lnTo>
                        <a:pt x="0" y="0"/>
                      </a:lnTo>
                      <a:lnTo>
                        <a:pt x="4833298" y="0"/>
                      </a:lnTo>
                      <a:lnTo>
                        <a:pt x="5623238" y="1602740"/>
                      </a:lnTo>
                      <a:lnTo>
                        <a:pt x="4833298" y="3205480"/>
                      </a:lnTo>
                      <a:close/>
                    </a:path>
                  </a:pathLst>
                </a:custGeom>
                <a:solidFill>
                  <a:srgbClr val="1885F1"/>
                </a:solidFill>
              </p:spPr>
            </p:sp>
          </p:grpSp>
          <p:sp>
            <p:nvSpPr>
              <p:cNvPr id="5" name="TextBox 5"/>
              <p:cNvSpPr txBox="1"/>
              <p:nvPr/>
            </p:nvSpPr>
            <p:spPr>
              <a:xfrm>
                <a:off x="15047662" y="4945582"/>
                <a:ext cx="2807768" cy="396174"/>
              </a:xfrm>
              <a:prstGeom prst="rect">
                <a:avLst/>
              </a:prstGeom>
            </p:spPr>
            <p:txBody>
              <a:bodyPr lIns="0" tIns="0" rIns="0" bIns="0" rtlCol="0" anchor="t">
                <a:spAutoFit/>
              </a:bodyPr>
              <a:lstStyle/>
              <a:p>
                <a:pPr marL="0" lvl="0" indent="0" algn="ctr">
                  <a:lnSpc>
                    <a:spcPts val="3359"/>
                  </a:lnSpc>
                  <a:spcBef>
                    <a:spcPct val="0"/>
                  </a:spcBef>
                </a:pPr>
                <a:r>
                  <a:rPr lang="en-US" sz="2400" u="none" dirty="0">
                    <a:solidFill>
                      <a:srgbClr val="000000"/>
                    </a:solidFill>
                    <a:latin typeface="Noto Sans"/>
                  </a:rPr>
                  <a:t>STEP 4</a:t>
                </a:r>
              </a:p>
            </p:txBody>
          </p:sp>
        </p:grpSp>
        <p:sp>
          <p:nvSpPr>
            <p:cNvPr id="10" name="TextBox 10"/>
            <p:cNvSpPr txBox="1"/>
            <p:nvPr/>
          </p:nvSpPr>
          <p:spPr>
            <a:xfrm>
              <a:off x="13241311" y="6430856"/>
              <a:ext cx="2441570" cy="689035"/>
            </a:xfrm>
            <a:prstGeom prst="rect">
              <a:avLst/>
            </a:prstGeom>
          </p:spPr>
          <p:txBody>
            <a:bodyPr wrap="square" lIns="0" tIns="0" rIns="0" bIns="0" rtlCol="0" anchor="t">
              <a:spAutoFit/>
            </a:bodyPr>
            <a:lstStyle/>
            <a:p>
              <a:pPr lvl="0" algn="ctr">
                <a:lnSpc>
                  <a:spcPts val="2800"/>
                </a:lnSpc>
                <a:spcBef>
                  <a:spcPct val="0"/>
                </a:spcBef>
              </a:pPr>
              <a:r>
                <a:rPr lang="en-US" dirty="0"/>
                <a:t>Preliminary Meeting/Case Management Conference</a:t>
              </a:r>
              <a:endParaRPr lang="en-US" sz="2000" u="none" dirty="0">
                <a:solidFill>
                  <a:srgbClr val="000000"/>
                </a:solidFill>
                <a:latin typeface="Noto Sans"/>
              </a:endParaRPr>
            </a:p>
          </p:txBody>
        </p:sp>
      </p:grpSp>
      <p:grpSp>
        <p:nvGrpSpPr>
          <p:cNvPr id="47" name="Group 46">
            <a:extLst>
              <a:ext uri="{FF2B5EF4-FFF2-40B4-BE49-F238E27FC236}">
                <a16:creationId xmlns:a16="http://schemas.microsoft.com/office/drawing/2014/main" id="{8AB52DE9-6BB9-0968-268E-9CF0EF159ED8}"/>
              </a:ext>
            </a:extLst>
          </p:cNvPr>
          <p:cNvGrpSpPr/>
          <p:nvPr/>
        </p:nvGrpSpPr>
        <p:grpSpPr>
          <a:xfrm>
            <a:off x="3239804" y="5905304"/>
            <a:ext cx="2817743" cy="2677553"/>
            <a:chOff x="10758563" y="6332132"/>
            <a:chExt cx="2817743" cy="2677553"/>
          </a:xfrm>
        </p:grpSpPr>
        <p:grpSp>
          <p:nvGrpSpPr>
            <p:cNvPr id="25" name="Group 25"/>
            <p:cNvGrpSpPr/>
            <p:nvPr/>
          </p:nvGrpSpPr>
          <p:grpSpPr>
            <a:xfrm>
              <a:off x="10768538" y="6332132"/>
              <a:ext cx="2807768" cy="1641944"/>
              <a:chOff x="0" y="0"/>
              <a:chExt cx="5638478" cy="3230880"/>
            </a:xfrm>
          </p:grpSpPr>
          <p:sp>
            <p:nvSpPr>
              <p:cNvPr id="26" name="Freeform 26"/>
              <p:cNvSpPr/>
              <p:nvPr/>
            </p:nvSpPr>
            <p:spPr>
              <a:xfrm>
                <a:off x="5080" y="12700"/>
                <a:ext cx="5623239" cy="3205480"/>
              </a:xfrm>
              <a:custGeom>
                <a:avLst/>
                <a:gdLst/>
                <a:ahLst/>
                <a:cxnLst/>
                <a:rect l="l" t="t" r="r" b="b"/>
                <a:pathLst>
                  <a:path w="5623239" h="3205480">
                    <a:moveTo>
                      <a:pt x="4833298" y="3205480"/>
                    </a:moveTo>
                    <a:lnTo>
                      <a:pt x="0" y="3205480"/>
                    </a:lnTo>
                    <a:lnTo>
                      <a:pt x="791210" y="1602740"/>
                    </a:lnTo>
                    <a:lnTo>
                      <a:pt x="0" y="0"/>
                    </a:lnTo>
                    <a:lnTo>
                      <a:pt x="4833298" y="0"/>
                    </a:lnTo>
                    <a:lnTo>
                      <a:pt x="5623238" y="1602740"/>
                    </a:lnTo>
                    <a:lnTo>
                      <a:pt x="4833298" y="3205480"/>
                    </a:lnTo>
                    <a:close/>
                  </a:path>
                </a:pathLst>
              </a:custGeom>
              <a:solidFill>
                <a:schemeClr val="accent6"/>
              </a:solidFill>
            </p:spPr>
            <p:txBody>
              <a:bodyPr/>
              <a:lstStyle/>
              <a:p>
                <a:endParaRPr lang="en-IN" dirty="0"/>
              </a:p>
            </p:txBody>
          </p:sp>
        </p:grpSp>
        <p:sp>
          <p:nvSpPr>
            <p:cNvPr id="6" name="TextBox 6"/>
            <p:cNvSpPr txBox="1"/>
            <p:nvPr/>
          </p:nvSpPr>
          <p:spPr>
            <a:xfrm>
              <a:off x="10758563" y="6858152"/>
              <a:ext cx="2807768" cy="396174"/>
            </a:xfrm>
            <a:prstGeom prst="rect">
              <a:avLst/>
            </a:prstGeom>
          </p:spPr>
          <p:txBody>
            <a:bodyPr lIns="0" tIns="0" rIns="0" bIns="0" rtlCol="0" anchor="t">
              <a:spAutoFit/>
            </a:bodyPr>
            <a:lstStyle/>
            <a:p>
              <a:pPr marL="0" lvl="0" indent="0" algn="ctr">
                <a:lnSpc>
                  <a:spcPts val="3359"/>
                </a:lnSpc>
                <a:spcBef>
                  <a:spcPct val="0"/>
                </a:spcBef>
              </a:pPr>
              <a:r>
                <a:rPr lang="en-US" sz="2400" u="none" dirty="0">
                  <a:solidFill>
                    <a:srgbClr val="000000"/>
                  </a:solidFill>
                  <a:latin typeface="Noto Sans"/>
                </a:rPr>
                <a:t>STEP 5</a:t>
              </a:r>
            </a:p>
          </p:txBody>
        </p:sp>
        <p:sp>
          <p:nvSpPr>
            <p:cNvPr id="11" name="TextBox 11"/>
            <p:cNvSpPr txBox="1"/>
            <p:nvPr/>
          </p:nvSpPr>
          <p:spPr>
            <a:xfrm>
              <a:off x="10941662" y="8320650"/>
              <a:ext cx="2441569" cy="689035"/>
            </a:xfrm>
            <a:prstGeom prst="rect">
              <a:avLst/>
            </a:prstGeom>
          </p:spPr>
          <p:txBody>
            <a:bodyPr wrap="square" lIns="0" tIns="0" rIns="0" bIns="0" rtlCol="0" anchor="t">
              <a:spAutoFit/>
            </a:bodyPr>
            <a:lstStyle/>
            <a:p>
              <a:pPr lvl="0" algn="ctr">
                <a:lnSpc>
                  <a:spcPts val="2800"/>
                </a:lnSpc>
                <a:spcBef>
                  <a:spcPct val="0"/>
                </a:spcBef>
              </a:pPr>
              <a:r>
                <a:rPr lang="en-US" dirty="0"/>
                <a:t>Exchange of Pleading and Evidence </a:t>
              </a:r>
              <a:endParaRPr lang="en-US" sz="2000" u="none" dirty="0">
                <a:solidFill>
                  <a:srgbClr val="000000"/>
                </a:solidFill>
                <a:latin typeface="Noto Sans"/>
              </a:endParaRPr>
            </a:p>
          </p:txBody>
        </p:sp>
      </p:grpSp>
      <p:sp>
        <p:nvSpPr>
          <p:cNvPr id="32" name="TextBox 32"/>
          <p:cNvSpPr txBox="1"/>
          <p:nvPr/>
        </p:nvSpPr>
        <p:spPr>
          <a:xfrm>
            <a:off x="0" y="564249"/>
            <a:ext cx="18288000" cy="749267"/>
          </a:xfrm>
          <a:prstGeom prst="rect">
            <a:avLst/>
          </a:prstGeom>
        </p:spPr>
        <p:txBody>
          <a:bodyPr wrap="square" lIns="0" tIns="0" rIns="0" bIns="0" rtlCol="0" anchor="t">
            <a:spAutoFit/>
          </a:bodyPr>
          <a:lstStyle/>
          <a:p>
            <a:pPr marL="0" lvl="0" indent="0" algn="ctr">
              <a:lnSpc>
                <a:spcPts val="5800"/>
              </a:lnSpc>
              <a:spcBef>
                <a:spcPct val="0"/>
              </a:spcBef>
            </a:pPr>
            <a:r>
              <a:rPr lang="en-US" sz="5000" u="none" dirty="0">
                <a:solidFill>
                  <a:srgbClr val="12222B"/>
                </a:solidFill>
                <a:latin typeface="Open Sans Bold"/>
              </a:rPr>
              <a:t>Stages of ODR</a:t>
            </a:r>
          </a:p>
        </p:txBody>
      </p:sp>
      <p:grpSp>
        <p:nvGrpSpPr>
          <p:cNvPr id="33" name="Group 33"/>
          <p:cNvGrpSpPr/>
          <p:nvPr/>
        </p:nvGrpSpPr>
        <p:grpSpPr>
          <a:xfrm>
            <a:off x="16330721" y="8346601"/>
            <a:ext cx="1028700" cy="303750"/>
            <a:chOff x="0" y="0"/>
            <a:chExt cx="270933" cy="80000"/>
          </a:xfrm>
        </p:grpSpPr>
        <p:sp>
          <p:nvSpPr>
            <p:cNvPr id="34" name="Freeform 34"/>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35" name="TextBox 35"/>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36" name="Group 36"/>
          <p:cNvGrpSpPr/>
          <p:nvPr/>
        </p:nvGrpSpPr>
        <p:grpSpPr>
          <a:xfrm>
            <a:off x="17259300" y="0"/>
            <a:ext cx="1028700" cy="303750"/>
            <a:chOff x="0" y="0"/>
            <a:chExt cx="270933" cy="80000"/>
          </a:xfrm>
        </p:grpSpPr>
        <p:sp>
          <p:nvSpPr>
            <p:cNvPr id="37" name="Freeform 37"/>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38" name="TextBox 38"/>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39" name="Group 39"/>
          <p:cNvGrpSpPr/>
          <p:nvPr/>
        </p:nvGrpSpPr>
        <p:grpSpPr>
          <a:xfrm>
            <a:off x="0" y="0"/>
            <a:ext cx="1028700" cy="303750"/>
            <a:chOff x="0" y="0"/>
            <a:chExt cx="270933" cy="80000"/>
          </a:xfrm>
        </p:grpSpPr>
        <p:sp>
          <p:nvSpPr>
            <p:cNvPr id="40" name="Freeform 40"/>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00C282"/>
            </a:solidFill>
          </p:spPr>
        </p:sp>
        <p:sp>
          <p:nvSpPr>
            <p:cNvPr id="41" name="TextBox 41"/>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42" name="Group 42"/>
          <p:cNvGrpSpPr/>
          <p:nvPr/>
        </p:nvGrpSpPr>
        <p:grpSpPr>
          <a:xfrm>
            <a:off x="17259300" y="9983250"/>
            <a:ext cx="1028700" cy="303750"/>
            <a:chOff x="0" y="0"/>
            <a:chExt cx="270933" cy="80000"/>
          </a:xfrm>
        </p:grpSpPr>
        <p:sp>
          <p:nvSpPr>
            <p:cNvPr id="43" name="Freeform 43"/>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00C282"/>
            </a:solidFill>
          </p:spPr>
        </p:sp>
        <p:sp>
          <p:nvSpPr>
            <p:cNvPr id="44" name="TextBox 44"/>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50" name="Group 49">
            <a:extLst>
              <a:ext uri="{FF2B5EF4-FFF2-40B4-BE49-F238E27FC236}">
                <a16:creationId xmlns:a16="http://schemas.microsoft.com/office/drawing/2014/main" id="{678B460F-4525-DD89-EF7E-1ADFC3E3E251}"/>
              </a:ext>
            </a:extLst>
          </p:cNvPr>
          <p:cNvGrpSpPr/>
          <p:nvPr/>
        </p:nvGrpSpPr>
        <p:grpSpPr>
          <a:xfrm>
            <a:off x="6348014" y="5911758"/>
            <a:ext cx="2817743" cy="2677553"/>
            <a:chOff x="10758563" y="6332132"/>
            <a:chExt cx="2817743" cy="2677553"/>
          </a:xfrm>
        </p:grpSpPr>
        <p:grpSp>
          <p:nvGrpSpPr>
            <p:cNvPr id="51" name="Group 25">
              <a:extLst>
                <a:ext uri="{FF2B5EF4-FFF2-40B4-BE49-F238E27FC236}">
                  <a16:creationId xmlns:a16="http://schemas.microsoft.com/office/drawing/2014/main" id="{B885CAC7-147F-F3B2-5381-6D99A3AE4BFB}"/>
                </a:ext>
              </a:extLst>
            </p:cNvPr>
            <p:cNvGrpSpPr/>
            <p:nvPr/>
          </p:nvGrpSpPr>
          <p:grpSpPr>
            <a:xfrm>
              <a:off x="10768538" y="6332132"/>
              <a:ext cx="2807768" cy="1641944"/>
              <a:chOff x="0" y="0"/>
              <a:chExt cx="5638478" cy="3230880"/>
            </a:xfrm>
          </p:grpSpPr>
          <p:sp>
            <p:nvSpPr>
              <p:cNvPr id="54" name="Freeform 26">
                <a:extLst>
                  <a:ext uri="{FF2B5EF4-FFF2-40B4-BE49-F238E27FC236}">
                    <a16:creationId xmlns:a16="http://schemas.microsoft.com/office/drawing/2014/main" id="{BB9AED4E-EC6B-D608-CBC4-646D75A0CE92}"/>
                  </a:ext>
                </a:extLst>
              </p:cNvPr>
              <p:cNvSpPr/>
              <p:nvPr/>
            </p:nvSpPr>
            <p:spPr>
              <a:xfrm>
                <a:off x="5080" y="12700"/>
                <a:ext cx="5623239" cy="3205480"/>
              </a:xfrm>
              <a:custGeom>
                <a:avLst/>
                <a:gdLst/>
                <a:ahLst/>
                <a:cxnLst/>
                <a:rect l="l" t="t" r="r" b="b"/>
                <a:pathLst>
                  <a:path w="5623239" h="3205480">
                    <a:moveTo>
                      <a:pt x="4833298" y="3205480"/>
                    </a:moveTo>
                    <a:lnTo>
                      <a:pt x="0" y="3205480"/>
                    </a:lnTo>
                    <a:lnTo>
                      <a:pt x="791210" y="1602740"/>
                    </a:lnTo>
                    <a:lnTo>
                      <a:pt x="0" y="0"/>
                    </a:lnTo>
                    <a:lnTo>
                      <a:pt x="4833298" y="0"/>
                    </a:lnTo>
                    <a:lnTo>
                      <a:pt x="5623238" y="1602740"/>
                    </a:lnTo>
                    <a:lnTo>
                      <a:pt x="4833298" y="3205480"/>
                    </a:lnTo>
                    <a:close/>
                  </a:path>
                </a:pathLst>
              </a:custGeom>
              <a:solidFill>
                <a:schemeClr val="accent3">
                  <a:lumMod val="75000"/>
                </a:schemeClr>
              </a:solidFill>
            </p:spPr>
          </p:sp>
        </p:grpSp>
        <p:sp>
          <p:nvSpPr>
            <p:cNvPr id="52" name="TextBox 6">
              <a:extLst>
                <a:ext uri="{FF2B5EF4-FFF2-40B4-BE49-F238E27FC236}">
                  <a16:creationId xmlns:a16="http://schemas.microsoft.com/office/drawing/2014/main" id="{2974F8D5-EF67-3B8F-BD77-AE5104845AF2}"/>
                </a:ext>
              </a:extLst>
            </p:cNvPr>
            <p:cNvSpPr txBox="1"/>
            <p:nvPr/>
          </p:nvSpPr>
          <p:spPr>
            <a:xfrm>
              <a:off x="10758563" y="6858152"/>
              <a:ext cx="2807768" cy="406458"/>
            </a:xfrm>
            <a:prstGeom prst="rect">
              <a:avLst/>
            </a:prstGeom>
          </p:spPr>
          <p:txBody>
            <a:bodyPr lIns="0" tIns="0" rIns="0" bIns="0" rtlCol="0" anchor="t">
              <a:spAutoFit/>
            </a:bodyPr>
            <a:lstStyle/>
            <a:p>
              <a:pPr marL="0" lvl="0" indent="0" algn="ctr">
                <a:lnSpc>
                  <a:spcPts val="3359"/>
                </a:lnSpc>
                <a:spcBef>
                  <a:spcPct val="0"/>
                </a:spcBef>
              </a:pPr>
              <a:r>
                <a:rPr lang="en-US" sz="2400" u="none" dirty="0">
                  <a:solidFill>
                    <a:srgbClr val="000000"/>
                  </a:solidFill>
                  <a:latin typeface="Noto Sans"/>
                </a:rPr>
                <a:t>STEP 6</a:t>
              </a:r>
            </a:p>
          </p:txBody>
        </p:sp>
        <p:sp>
          <p:nvSpPr>
            <p:cNvPr id="53" name="TextBox 11">
              <a:extLst>
                <a:ext uri="{FF2B5EF4-FFF2-40B4-BE49-F238E27FC236}">
                  <a16:creationId xmlns:a16="http://schemas.microsoft.com/office/drawing/2014/main" id="{8F571ECB-1B56-3B45-5D7D-5A19AEC445DC}"/>
                </a:ext>
              </a:extLst>
            </p:cNvPr>
            <p:cNvSpPr txBox="1"/>
            <p:nvPr/>
          </p:nvSpPr>
          <p:spPr>
            <a:xfrm>
              <a:off x="10941662" y="8320650"/>
              <a:ext cx="2441569" cy="689035"/>
            </a:xfrm>
            <a:prstGeom prst="rect">
              <a:avLst/>
            </a:prstGeom>
          </p:spPr>
          <p:txBody>
            <a:bodyPr wrap="square" lIns="0" tIns="0" rIns="0" bIns="0" rtlCol="0" anchor="t">
              <a:spAutoFit/>
            </a:bodyPr>
            <a:lstStyle/>
            <a:p>
              <a:pPr lvl="0" algn="ctr">
                <a:lnSpc>
                  <a:spcPts val="2800"/>
                </a:lnSpc>
                <a:spcBef>
                  <a:spcPct val="0"/>
                </a:spcBef>
              </a:pPr>
              <a:r>
                <a:rPr lang="en-IN" dirty="0"/>
                <a:t>Hearing Phase (if applicable) </a:t>
              </a:r>
              <a:endParaRPr lang="en-US" sz="2000" u="none" dirty="0">
                <a:solidFill>
                  <a:srgbClr val="000000"/>
                </a:solidFill>
                <a:latin typeface="Noto Sans"/>
              </a:endParaRPr>
            </a:p>
          </p:txBody>
        </p:sp>
      </p:grpSp>
      <p:grpSp>
        <p:nvGrpSpPr>
          <p:cNvPr id="55" name="Group 54">
            <a:extLst>
              <a:ext uri="{FF2B5EF4-FFF2-40B4-BE49-F238E27FC236}">
                <a16:creationId xmlns:a16="http://schemas.microsoft.com/office/drawing/2014/main" id="{17CD3F9B-C182-768B-2495-FDC70129CF28}"/>
              </a:ext>
            </a:extLst>
          </p:cNvPr>
          <p:cNvGrpSpPr/>
          <p:nvPr/>
        </p:nvGrpSpPr>
        <p:grpSpPr>
          <a:xfrm>
            <a:off x="9280630" y="5911758"/>
            <a:ext cx="2812685" cy="2671099"/>
            <a:chOff x="10758563" y="6338586"/>
            <a:chExt cx="2812685" cy="2671099"/>
          </a:xfrm>
        </p:grpSpPr>
        <p:grpSp>
          <p:nvGrpSpPr>
            <p:cNvPr id="56" name="Group 25">
              <a:extLst>
                <a:ext uri="{FF2B5EF4-FFF2-40B4-BE49-F238E27FC236}">
                  <a16:creationId xmlns:a16="http://schemas.microsoft.com/office/drawing/2014/main" id="{E7E333AF-E574-C091-45B7-41180B79FD71}"/>
                </a:ext>
              </a:extLst>
            </p:cNvPr>
            <p:cNvGrpSpPr/>
            <p:nvPr/>
          </p:nvGrpSpPr>
          <p:grpSpPr>
            <a:xfrm>
              <a:off x="10771068" y="6338586"/>
              <a:ext cx="2800180" cy="1629036"/>
              <a:chOff x="5081" y="12700"/>
              <a:chExt cx="5623240" cy="3205481"/>
            </a:xfrm>
          </p:grpSpPr>
          <p:sp>
            <p:nvSpPr>
              <p:cNvPr id="59" name="Freeform 26">
                <a:extLst>
                  <a:ext uri="{FF2B5EF4-FFF2-40B4-BE49-F238E27FC236}">
                    <a16:creationId xmlns:a16="http://schemas.microsoft.com/office/drawing/2014/main" id="{9F0EFF15-1E96-92B5-C6B2-F0C58AE2D0AB}"/>
                  </a:ext>
                </a:extLst>
              </p:cNvPr>
              <p:cNvSpPr/>
              <p:nvPr/>
            </p:nvSpPr>
            <p:spPr>
              <a:xfrm>
                <a:off x="5081" y="12700"/>
                <a:ext cx="5623240" cy="3205481"/>
              </a:xfrm>
              <a:custGeom>
                <a:avLst/>
                <a:gdLst/>
                <a:ahLst/>
                <a:cxnLst/>
                <a:rect l="l" t="t" r="r" b="b"/>
                <a:pathLst>
                  <a:path w="5623239" h="3205480">
                    <a:moveTo>
                      <a:pt x="4833298" y="3205480"/>
                    </a:moveTo>
                    <a:lnTo>
                      <a:pt x="0" y="3205480"/>
                    </a:lnTo>
                    <a:lnTo>
                      <a:pt x="791210" y="1602740"/>
                    </a:lnTo>
                    <a:lnTo>
                      <a:pt x="0" y="0"/>
                    </a:lnTo>
                    <a:lnTo>
                      <a:pt x="4833298" y="0"/>
                    </a:lnTo>
                    <a:lnTo>
                      <a:pt x="5623238" y="1602740"/>
                    </a:lnTo>
                    <a:lnTo>
                      <a:pt x="4833298" y="3205480"/>
                    </a:lnTo>
                    <a:close/>
                  </a:path>
                </a:pathLst>
              </a:custGeom>
              <a:solidFill>
                <a:schemeClr val="accent2"/>
              </a:solidFill>
            </p:spPr>
            <p:txBody>
              <a:bodyPr/>
              <a:lstStyle/>
              <a:p>
                <a:endParaRPr lang="en-IN" dirty="0"/>
              </a:p>
            </p:txBody>
          </p:sp>
        </p:grpSp>
        <p:sp>
          <p:nvSpPr>
            <p:cNvPr id="57" name="TextBox 6">
              <a:extLst>
                <a:ext uri="{FF2B5EF4-FFF2-40B4-BE49-F238E27FC236}">
                  <a16:creationId xmlns:a16="http://schemas.microsoft.com/office/drawing/2014/main" id="{DBE2CFA3-15BB-FE6F-765C-F18E748A1727}"/>
                </a:ext>
              </a:extLst>
            </p:cNvPr>
            <p:cNvSpPr txBox="1"/>
            <p:nvPr/>
          </p:nvSpPr>
          <p:spPr>
            <a:xfrm>
              <a:off x="10758563" y="6858152"/>
              <a:ext cx="2807768" cy="406458"/>
            </a:xfrm>
            <a:prstGeom prst="rect">
              <a:avLst/>
            </a:prstGeom>
          </p:spPr>
          <p:txBody>
            <a:bodyPr lIns="0" tIns="0" rIns="0" bIns="0" rtlCol="0" anchor="t">
              <a:spAutoFit/>
            </a:bodyPr>
            <a:lstStyle/>
            <a:p>
              <a:pPr marL="0" lvl="0" indent="0" algn="ctr">
                <a:lnSpc>
                  <a:spcPts val="3359"/>
                </a:lnSpc>
                <a:spcBef>
                  <a:spcPct val="0"/>
                </a:spcBef>
              </a:pPr>
              <a:r>
                <a:rPr lang="en-US" sz="2400" u="none" dirty="0">
                  <a:solidFill>
                    <a:srgbClr val="000000"/>
                  </a:solidFill>
                  <a:latin typeface="Noto Sans"/>
                </a:rPr>
                <a:t>STEP 7</a:t>
              </a:r>
            </a:p>
          </p:txBody>
        </p:sp>
        <p:sp>
          <p:nvSpPr>
            <p:cNvPr id="58" name="TextBox 11">
              <a:extLst>
                <a:ext uri="{FF2B5EF4-FFF2-40B4-BE49-F238E27FC236}">
                  <a16:creationId xmlns:a16="http://schemas.microsoft.com/office/drawing/2014/main" id="{91A1C133-A167-8DA3-C70A-81437B4FD5E1}"/>
                </a:ext>
              </a:extLst>
            </p:cNvPr>
            <p:cNvSpPr txBox="1"/>
            <p:nvPr/>
          </p:nvSpPr>
          <p:spPr>
            <a:xfrm>
              <a:off x="10941662" y="8320650"/>
              <a:ext cx="2441569" cy="689035"/>
            </a:xfrm>
            <a:prstGeom prst="rect">
              <a:avLst/>
            </a:prstGeom>
          </p:spPr>
          <p:txBody>
            <a:bodyPr wrap="square" lIns="0" tIns="0" rIns="0" bIns="0" rtlCol="0" anchor="t">
              <a:spAutoFit/>
            </a:bodyPr>
            <a:lstStyle/>
            <a:p>
              <a:pPr lvl="0" algn="ctr">
                <a:lnSpc>
                  <a:spcPts val="2800"/>
                </a:lnSpc>
                <a:spcBef>
                  <a:spcPct val="0"/>
                </a:spcBef>
              </a:pPr>
              <a:r>
                <a:rPr lang="en-IN" dirty="0"/>
                <a:t>Deliberation and Decision Making</a:t>
              </a:r>
              <a:endParaRPr lang="en-US" sz="2000" u="none" dirty="0">
                <a:solidFill>
                  <a:srgbClr val="000000"/>
                </a:solidFill>
                <a:latin typeface="Noto Sans"/>
              </a:endParaRPr>
            </a:p>
          </p:txBody>
        </p:sp>
      </p:grpSp>
      <p:grpSp>
        <p:nvGrpSpPr>
          <p:cNvPr id="60" name="Group 59">
            <a:extLst>
              <a:ext uri="{FF2B5EF4-FFF2-40B4-BE49-F238E27FC236}">
                <a16:creationId xmlns:a16="http://schemas.microsoft.com/office/drawing/2014/main" id="{84EAD511-303E-B0D5-22FF-0373E609E57C}"/>
              </a:ext>
            </a:extLst>
          </p:cNvPr>
          <p:cNvGrpSpPr/>
          <p:nvPr/>
        </p:nvGrpSpPr>
        <p:grpSpPr>
          <a:xfrm>
            <a:off x="12393757" y="5853714"/>
            <a:ext cx="2812685" cy="2671099"/>
            <a:chOff x="10758563" y="6338586"/>
            <a:chExt cx="2812685" cy="2671099"/>
          </a:xfrm>
        </p:grpSpPr>
        <p:grpSp>
          <p:nvGrpSpPr>
            <p:cNvPr id="61" name="Group 25">
              <a:extLst>
                <a:ext uri="{FF2B5EF4-FFF2-40B4-BE49-F238E27FC236}">
                  <a16:creationId xmlns:a16="http://schemas.microsoft.com/office/drawing/2014/main" id="{3549C574-B04A-CDD9-3819-EA57FC176732}"/>
                </a:ext>
              </a:extLst>
            </p:cNvPr>
            <p:cNvGrpSpPr/>
            <p:nvPr/>
          </p:nvGrpSpPr>
          <p:grpSpPr>
            <a:xfrm>
              <a:off x="10771068" y="6338586"/>
              <a:ext cx="2800180" cy="1629036"/>
              <a:chOff x="5081" y="12700"/>
              <a:chExt cx="5623240" cy="3205481"/>
            </a:xfrm>
          </p:grpSpPr>
          <p:sp>
            <p:nvSpPr>
              <p:cNvPr id="64" name="Freeform 26">
                <a:extLst>
                  <a:ext uri="{FF2B5EF4-FFF2-40B4-BE49-F238E27FC236}">
                    <a16:creationId xmlns:a16="http://schemas.microsoft.com/office/drawing/2014/main" id="{ABF4C0DC-8E78-A00B-B071-3350DC02A9DF}"/>
                  </a:ext>
                </a:extLst>
              </p:cNvPr>
              <p:cNvSpPr/>
              <p:nvPr/>
            </p:nvSpPr>
            <p:spPr>
              <a:xfrm>
                <a:off x="5081" y="12700"/>
                <a:ext cx="5623240" cy="3205481"/>
              </a:xfrm>
              <a:custGeom>
                <a:avLst/>
                <a:gdLst/>
                <a:ahLst/>
                <a:cxnLst/>
                <a:rect l="l" t="t" r="r" b="b"/>
                <a:pathLst>
                  <a:path w="5623239" h="3205480">
                    <a:moveTo>
                      <a:pt x="4833298" y="3205480"/>
                    </a:moveTo>
                    <a:lnTo>
                      <a:pt x="0" y="3205480"/>
                    </a:lnTo>
                    <a:lnTo>
                      <a:pt x="791210" y="1602740"/>
                    </a:lnTo>
                    <a:lnTo>
                      <a:pt x="0" y="0"/>
                    </a:lnTo>
                    <a:lnTo>
                      <a:pt x="4833298" y="0"/>
                    </a:lnTo>
                    <a:lnTo>
                      <a:pt x="5623238" y="1602740"/>
                    </a:lnTo>
                    <a:lnTo>
                      <a:pt x="4833298" y="3205480"/>
                    </a:lnTo>
                    <a:close/>
                  </a:path>
                </a:pathLst>
              </a:custGeom>
              <a:solidFill>
                <a:srgbClr val="FFFF00"/>
              </a:solidFill>
            </p:spPr>
            <p:txBody>
              <a:bodyPr/>
              <a:lstStyle/>
              <a:p>
                <a:endParaRPr lang="en-IN" dirty="0"/>
              </a:p>
            </p:txBody>
          </p:sp>
        </p:grpSp>
        <p:sp>
          <p:nvSpPr>
            <p:cNvPr id="62" name="TextBox 6">
              <a:extLst>
                <a:ext uri="{FF2B5EF4-FFF2-40B4-BE49-F238E27FC236}">
                  <a16:creationId xmlns:a16="http://schemas.microsoft.com/office/drawing/2014/main" id="{C9F78745-DE60-F40A-0577-0B0B7554C580}"/>
                </a:ext>
              </a:extLst>
            </p:cNvPr>
            <p:cNvSpPr txBox="1"/>
            <p:nvPr/>
          </p:nvSpPr>
          <p:spPr>
            <a:xfrm>
              <a:off x="10758563" y="6858152"/>
              <a:ext cx="2807768" cy="406458"/>
            </a:xfrm>
            <a:prstGeom prst="rect">
              <a:avLst/>
            </a:prstGeom>
          </p:spPr>
          <p:txBody>
            <a:bodyPr lIns="0" tIns="0" rIns="0" bIns="0" rtlCol="0" anchor="t">
              <a:spAutoFit/>
            </a:bodyPr>
            <a:lstStyle/>
            <a:p>
              <a:pPr marL="0" lvl="0" indent="0" algn="ctr">
                <a:lnSpc>
                  <a:spcPts val="3359"/>
                </a:lnSpc>
                <a:spcBef>
                  <a:spcPct val="0"/>
                </a:spcBef>
              </a:pPr>
              <a:r>
                <a:rPr lang="en-US" sz="2400" u="none" dirty="0">
                  <a:solidFill>
                    <a:srgbClr val="000000"/>
                  </a:solidFill>
                  <a:latin typeface="Noto Sans"/>
                </a:rPr>
                <a:t>STEP 8</a:t>
              </a:r>
            </a:p>
          </p:txBody>
        </p:sp>
        <p:sp>
          <p:nvSpPr>
            <p:cNvPr id="63" name="TextBox 11">
              <a:extLst>
                <a:ext uri="{FF2B5EF4-FFF2-40B4-BE49-F238E27FC236}">
                  <a16:creationId xmlns:a16="http://schemas.microsoft.com/office/drawing/2014/main" id="{8CDB3395-3C7E-99D4-0970-74A3CE1E4B27}"/>
                </a:ext>
              </a:extLst>
            </p:cNvPr>
            <p:cNvSpPr txBox="1"/>
            <p:nvPr/>
          </p:nvSpPr>
          <p:spPr>
            <a:xfrm>
              <a:off x="10941662" y="8320650"/>
              <a:ext cx="2441569" cy="689035"/>
            </a:xfrm>
            <a:prstGeom prst="rect">
              <a:avLst/>
            </a:prstGeom>
          </p:spPr>
          <p:txBody>
            <a:bodyPr wrap="square" lIns="0" tIns="0" rIns="0" bIns="0" rtlCol="0" anchor="t">
              <a:spAutoFit/>
            </a:bodyPr>
            <a:lstStyle/>
            <a:p>
              <a:pPr lvl="0" algn="ctr">
                <a:lnSpc>
                  <a:spcPts val="2800"/>
                </a:lnSpc>
                <a:spcBef>
                  <a:spcPct val="0"/>
                </a:spcBef>
              </a:pPr>
              <a:r>
                <a:rPr lang="en-US" dirty="0"/>
                <a:t>Draft/Delivery of Award/Settlement</a:t>
              </a:r>
              <a:endParaRPr lang="en-US" sz="2000" u="none" dirty="0">
                <a:solidFill>
                  <a:srgbClr val="000000"/>
                </a:solidFill>
                <a:latin typeface="Noto Sans"/>
              </a:endParaRPr>
            </a:p>
          </p:txBody>
        </p:sp>
      </p:gr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7952993" y="2277731"/>
            <a:ext cx="10335007" cy="2002317"/>
            <a:chOff x="0" y="0"/>
            <a:chExt cx="2721977" cy="527359"/>
          </a:xfrm>
        </p:grpSpPr>
        <p:sp>
          <p:nvSpPr>
            <p:cNvPr id="3" name="Freeform 3"/>
            <p:cNvSpPr/>
            <p:nvPr/>
          </p:nvSpPr>
          <p:spPr>
            <a:xfrm>
              <a:off x="0" y="0"/>
              <a:ext cx="2721977" cy="527359"/>
            </a:xfrm>
            <a:custGeom>
              <a:avLst/>
              <a:gdLst/>
              <a:ahLst/>
              <a:cxnLst/>
              <a:rect l="l" t="t" r="r" b="b"/>
              <a:pathLst>
                <a:path w="2721977" h="527359">
                  <a:moveTo>
                    <a:pt x="0" y="0"/>
                  </a:moveTo>
                  <a:lnTo>
                    <a:pt x="2721977" y="0"/>
                  </a:lnTo>
                  <a:lnTo>
                    <a:pt x="2721977" y="527359"/>
                  </a:lnTo>
                  <a:lnTo>
                    <a:pt x="0" y="527359"/>
                  </a:lnTo>
                  <a:close/>
                </a:path>
              </a:pathLst>
            </a:custGeom>
            <a:solidFill>
              <a:srgbClr val="EDF0F0"/>
            </a:solidFill>
          </p:spPr>
        </p:sp>
        <p:sp>
          <p:nvSpPr>
            <p:cNvPr id="4" name="TextBox 4"/>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5" name="Group 5"/>
          <p:cNvGrpSpPr/>
          <p:nvPr/>
        </p:nvGrpSpPr>
        <p:grpSpPr>
          <a:xfrm>
            <a:off x="7935786" y="6297545"/>
            <a:ext cx="10335007" cy="2002317"/>
            <a:chOff x="0" y="0"/>
            <a:chExt cx="2721977" cy="527359"/>
          </a:xfrm>
        </p:grpSpPr>
        <p:sp>
          <p:nvSpPr>
            <p:cNvPr id="6" name="Freeform 6"/>
            <p:cNvSpPr/>
            <p:nvPr/>
          </p:nvSpPr>
          <p:spPr>
            <a:xfrm>
              <a:off x="0" y="0"/>
              <a:ext cx="2721977" cy="527359"/>
            </a:xfrm>
            <a:custGeom>
              <a:avLst/>
              <a:gdLst/>
              <a:ahLst/>
              <a:cxnLst/>
              <a:rect l="l" t="t" r="r" b="b"/>
              <a:pathLst>
                <a:path w="2721977" h="527359">
                  <a:moveTo>
                    <a:pt x="0" y="0"/>
                  </a:moveTo>
                  <a:lnTo>
                    <a:pt x="2721977" y="0"/>
                  </a:lnTo>
                  <a:lnTo>
                    <a:pt x="2721977" y="527359"/>
                  </a:lnTo>
                  <a:lnTo>
                    <a:pt x="0" y="527359"/>
                  </a:lnTo>
                  <a:close/>
                </a:path>
              </a:pathLst>
            </a:custGeom>
            <a:solidFill>
              <a:srgbClr val="EDF0F0"/>
            </a:solidFill>
          </p:spPr>
        </p:sp>
        <p:sp>
          <p:nvSpPr>
            <p:cNvPr id="7" name="TextBox 7"/>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8" name="Group 8"/>
          <p:cNvGrpSpPr/>
          <p:nvPr/>
        </p:nvGrpSpPr>
        <p:grpSpPr>
          <a:xfrm>
            <a:off x="7952993" y="4280048"/>
            <a:ext cx="10335007" cy="2002317"/>
            <a:chOff x="0" y="0"/>
            <a:chExt cx="2721977" cy="527359"/>
          </a:xfrm>
        </p:grpSpPr>
        <p:sp>
          <p:nvSpPr>
            <p:cNvPr id="9" name="Freeform 9"/>
            <p:cNvSpPr/>
            <p:nvPr/>
          </p:nvSpPr>
          <p:spPr>
            <a:xfrm>
              <a:off x="0" y="0"/>
              <a:ext cx="2721977" cy="527359"/>
            </a:xfrm>
            <a:custGeom>
              <a:avLst/>
              <a:gdLst/>
              <a:ahLst/>
              <a:cxnLst/>
              <a:rect l="l" t="t" r="r" b="b"/>
              <a:pathLst>
                <a:path w="2721977" h="527359">
                  <a:moveTo>
                    <a:pt x="0" y="0"/>
                  </a:moveTo>
                  <a:lnTo>
                    <a:pt x="2721977" y="0"/>
                  </a:lnTo>
                  <a:lnTo>
                    <a:pt x="2721977" y="527359"/>
                  </a:lnTo>
                  <a:lnTo>
                    <a:pt x="0" y="527359"/>
                  </a:lnTo>
                  <a:close/>
                </a:path>
              </a:pathLst>
            </a:custGeom>
            <a:solidFill>
              <a:srgbClr val="7ED8FD"/>
            </a:solidFill>
          </p:spPr>
        </p:sp>
        <p:sp>
          <p:nvSpPr>
            <p:cNvPr id="10" name="TextBox 10"/>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grpSp>
        <p:nvGrpSpPr>
          <p:cNvPr id="11" name="Group 11"/>
          <p:cNvGrpSpPr/>
          <p:nvPr/>
        </p:nvGrpSpPr>
        <p:grpSpPr>
          <a:xfrm>
            <a:off x="7952993" y="8284683"/>
            <a:ext cx="10335007" cy="2002317"/>
            <a:chOff x="0" y="0"/>
            <a:chExt cx="2721977" cy="527359"/>
          </a:xfrm>
        </p:grpSpPr>
        <p:sp>
          <p:nvSpPr>
            <p:cNvPr id="12" name="Freeform 12"/>
            <p:cNvSpPr/>
            <p:nvPr/>
          </p:nvSpPr>
          <p:spPr>
            <a:xfrm>
              <a:off x="0" y="0"/>
              <a:ext cx="2721977" cy="527359"/>
            </a:xfrm>
            <a:custGeom>
              <a:avLst/>
              <a:gdLst/>
              <a:ahLst/>
              <a:cxnLst/>
              <a:rect l="l" t="t" r="r" b="b"/>
              <a:pathLst>
                <a:path w="2721977" h="527359">
                  <a:moveTo>
                    <a:pt x="0" y="0"/>
                  </a:moveTo>
                  <a:lnTo>
                    <a:pt x="2721977" y="0"/>
                  </a:lnTo>
                  <a:lnTo>
                    <a:pt x="2721977" y="527359"/>
                  </a:lnTo>
                  <a:lnTo>
                    <a:pt x="0" y="527359"/>
                  </a:lnTo>
                  <a:close/>
                </a:path>
              </a:pathLst>
            </a:custGeom>
            <a:solidFill>
              <a:srgbClr val="7ED8FD"/>
            </a:solidFill>
          </p:spPr>
        </p:sp>
        <p:sp>
          <p:nvSpPr>
            <p:cNvPr id="13" name="TextBox 13"/>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pic>
        <p:nvPicPr>
          <p:cNvPr id="14" name="Picture 14"/>
          <p:cNvPicPr>
            <a:picLocks noChangeAspect="1"/>
          </p:cNvPicPr>
          <p:nvPr/>
        </p:nvPicPr>
        <p:blipFill rotWithShape="1">
          <a:blip r:embed="rId2"/>
          <a:srcRect l="46032" t="554" b="6371"/>
          <a:stretch/>
        </p:blipFill>
        <p:spPr>
          <a:xfrm>
            <a:off x="-1" y="0"/>
            <a:ext cx="7952993" cy="10287000"/>
          </a:xfrm>
          <a:prstGeom prst="rect">
            <a:avLst/>
          </a:prstGeom>
        </p:spPr>
      </p:pic>
      <p:sp>
        <p:nvSpPr>
          <p:cNvPr id="15" name="TextBox 15"/>
          <p:cNvSpPr txBox="1"/>
          <p:nvPr/>
        </p:nvSpPr>
        <p:spPr>
          <a:xfrm>
            <a:off x="8413955" y="2745343"/>
            <a:ext cx="3339591" cy="840936"/>
          </a:xfrm>
          <a:prstGeom prst="rect">
            <a:avLst/>
          </a:prstGeom>
        </p:spPr>
        <p:txBody>
          <a:bodyPr wrap="square" lIns="0" tIns="0" rIns="0" bIns="0" rtlCol="0" anchor="t">
            <a:spAutoFit/>
          </a:bodyPr>
          <a:lstStyle/>
          <a:p>
            <a:pPr lvl="0">
              <a:lnSpc>
                <a:spcPts val="3359"/>
              </a:lnSpc>
              <a:spcBef>
                <a:spcPct val="0"/>
              </a:spcBef>
            </a:pPr>
            <a:r>
              <a:rPr lang="en-IN" sz="2400" b="1" dirty="0"/>
              <a:t>Consumers &amp; E-commerce Platforms (B2C)</a:t>
            </a:r>
            <a:endParaRPr lang="en-US" sz="2400" u="none" dirty="0">
              <a:solidFill>
                <a:srgbClr val="000000"/>
              </a:solidFill>
              <a:latin typeface="Lato Bold"/>
            </a:endParaRPr>
          </a:p>
        </p:txBody>
      </p:sp>
      <p:sp>
        <p:nvSpPr>
          <p:cNvPr id="16" name="TextBox 16"/>
          <p:cNvSpPr txBox="1"/>
          <p:nvPr/>
        </p:nvSpPr>
        <p:spPr>
          <a:xfrm>
            <a:off x="8382000" y="7065619"/>
            <a:ext cx="3086100" cy="369332"/>
          </a:xfrm>
          <a:prstGeom prst="rect">
            <a:avLst/>
          </a:prstGeom>
        </p:spPr>
        <p:txBody>
          <a:bodyPr wrap="square" lIns="0" tIns="0" rIns="0" bIns="0" rtlCol="0" anchor="t">
            <a:spAutoFit/>
          </a:bodyPr>
          <a:lstStyle/>
          <a:p>
            <a:r>
              <a:rPr lang="en-IN" sz="2400" b="1" dirty="0"/>
              <a:t>Government &amp; Courts</a:t>
            </a:r>
            <a:endParaRPr lang="en-IN" sz="2400" b="1" dirty="0">
              <a:effectLst/>
            </a:endParaRPr>
          </a:p>
        </p:txBody>
      </p:sp>
      <p:sp>
        <p:nvSpPr>
          <p:cNvPr id="17" name="TextBox 17"/>
          <p:cNvSpPr txBox="1"/>
          <p:nvPr/>
        </p:nvSpPr>
        <p:spPr>
          <a:xfrm>
            <a:off x="8413955" y="4822577"/>
            <a:ext cx="2925097" cy="840936"/>
          </a:xfrm>
          <a:prstGeom prst="rect">
            <a:avLst/>
          </a:prstGeom>
        </p:spPr>
        <p:txBody>
          <a:bodyPr wrap="square" lIns="0" tIns="0" rIns="0" bIns="0" rtlCol="0" anchor="t">
            <a:spAutoFit/>
          </a:bodyPr>
          <a:lstStyle/>
          <a:p>
            <a:pPr lvl="0">
              <a:lnSpc>
                <a:spcPts val="3359"/>
              </a:lnSpc>
              <a:spcBef>
                <a:spcPct val="0"/>
              </a:spcBef>
            </a:pPr>
            <a:r>
              <a:rPr lang="en-IN" sz="2400" b="1" dirty="0"/>
              <a:t>Businesses &amp; Marketplaces</a:t>
            </a:r>
            <a:endParaRPr lang="en-US" sz="2400" u="none" dirty="0">
              <a:solidFill>
                <a:srgbClr val="000000"/>
              </a:solidFill>
              <a:latin typeface="Lato Bold"/>
            </a:endParaRPr>
          </a:p>
        </p:txBody>
      </p:sp>
      <p:sp>
        <p:nvSpPr>
          <p:cNvPr id="18" name="TextBox 18"/>
          <p:cNvSpPr txBox="1"/>
          <p:nvPr/>
        </p:nvSpPr>
        <p:spPr>
          <a:xfrm>
            <a:off x="8413955" y="8777124"/>
            <a:ext cx="3447940" cy="1107996"/>
          </a:xfrm>
          <a:prstGeom prst="rect">
            <a:avLst/>
          </a:prstGeom>
        </p:spPr>
        <p:txBody>
          <a:bodyPr wrap="square" lIns="0" tIns="0" rIns="0" bIns="0" rtlCol="0" anchor="t">
            <a:spAutoFit/>
          </a:bodyPr>
          <a:lstStyle/>
          <a:p>
            <a:r>
              <a:rPr lang="en-US" sz="2400" b="1" dirty="0"/>
              <a:t>Public-Sector and Consumer Protection Agencies</a:t>
            </a:r>
            <a:endParaRPr lang="en-US" sz="2400" b="1" dirty="0">
              <a:effectLst/>
            </a:endParaRPr>
          </a:p>
        </p:txBody>
      </p:sp>
      <p:sp>
        <p:nvSpPr>
          <p:cNvPr id="19" name="TextBox 19"/>
          <p:cNvSpPr txBox="1"/>
          <p:nvPr/>
        </p:nvSpPr>
        <p:spPr>
          <a:xfrm>
            <a:off x="12100639" y="2728543"/>
            <a:ext cx="5700664" cy="1081130"/>
          </a:xfrm>
          <a:prstGeom prst="rect">
            <a:avLst/>
          </a:prstGeom>
        </p:spPr>
        <p:txBody>
          <a:bodyPr wrap="square" lIns="0" tIns="0" rIns="0" bIns="0" rtlCol="0" anchor="t">
            <a:spAutoFit/>
          </a:bodyPr>
          <a:lstStyle/>
          <a:p>
            <a:pPr lvl="0">
              <a:lnSpc>
                <a:spcPts val="2940"/>
              </a:lnSpc>
              <a:spcBef>
                <a:spcPct val="0"/>
              </a:spcBef>
            </a:pPr>
            <a:r>
              <a:rPr lang="en-US" dirty="0"/>
              <a:t>Platforms like eBay and PayPal adopted ODR to resolve buyer-seller disputes—often cross-border—efficiently and at scale</a:t>
            </a:r>
            <a:r>
              <a:rPr lang="en-US" dirty="0">
                <a:hlinkClick r:id="rId3"/>
              </a:rPr>
              <a:t> </a:t>
            </a:r>
            <a:endParaRPr lang="en-US" sz="2100" u="none" dirty="0">
              <a:solidFill>
                <a:srgbClr val="000000"/>
              </a:solidFill>
              <a:latin typeface="Lato"/>
            </a:endParaRPr>
          </a:p>
        </p:txBody>
      </p:sp>
      <p:sp>
        <p:nvSpPr>
          <p:cNvPr id="20" name="TextBox 20"/>
          <p:cNvSpPr txBox="1"/>
          <p:nvPr/>
        </p:nvSpPr>
        <p:spPr>
          <a:xfrm>
            <a:off x="12115386" y="6745855"/>
            <a:ext cx="5671167" cy="1081130"/>
          </a:xfrm>
          <a:prstGeom prst="rect">
            <a:avLst/>
          </a:prstGeom>
        </p:spPr>
        <p:txBody>
          <a:bodyPr wrap="square" lIns="0" tIns="0" rIns="0" bIns="0" rtlCol="0" anchor="t">
            <a:spAutoFit/>
          </a:bodyPr>
          <a:lstStyle/>
          <a:p>
            <a:pPr lvl="0">
              <a:lnSpc>
                <a:spcPts val="2940"/>
              </a:lnSpc>
              <a:spcBef>
                <a:spcPct val="0"/>
              </a:spcBef>
            </a:pPr>
            <a:r>
              <a:rPr lang="en-US" dirty="0"/>
              <a:t>Some jurisdictions—like British Columbia's Civil Resolution Tribunal (CRT) use ODR for small claims and administrative disputes entirely online</a:t>
            </a:r>
            <a:r>
              <a:rPr lang="en-US" dirty="0">
                <a:hlinkClick r:id="rId4"/>
              </a:rPr>
              <a:t> </a:t>
            </a:r>
            <a:endParaRPr lang="en-US" sz="2100" u="none" dirty="0">
              <a:solidFill>
                <a:srgbClr val="000000"/>
              </a:solidFill>
              <a:latin typeface="Lato"/>
            </a:endParaRPr>
          </a:p>
        </p:txBody>
      </p:sp>
      <p:sp>
        <p:nvSpPr>
          <p:cNvPr id="21" name="TextBox 21"/>
          <p:cNvSpPr txBox="1"/>
          <p:nvPr/>
        </p:nvSpPr>
        <p:spPr>
          <a:xfrm>
            <a:off x="12115387" y="4692321"/>
            <a:ext cx="5671167" cy="1081130"/>
          </a:xfrm>
          <a:prstGeom prst="rect">
            <a:avLst/>
          </a:prstGeom>
        </p:spPr>
        <p:txBody>
          <a:bodyPr wrap="square" lIns="0" tIns="0" rIns="0" bIns="0" rtlCol="0" anchor="t">
            <a:spAutoFit/>
          </a:bodyPr>
          <a:lstStyle/>
          <a:p>
            <a:pPr lvl="0">
              <a:lnSpc>
                <a:spcPts val="2940"/>
              </a:lnSpc>
              <a:spcBef>
                <a:spcPct val="0"/>
              </a:spcBef>
            </a:pPr>
            <a:r>
              <a:rPr lang="en-US" dirty="0"/>
              <a:t>ODR helps businesses handle high volumes of consumer complaints, foster customer trust, and maintain loyalty—all while containing costs and process time</a:t>
            </a:r>
            <a:r>
              <a:rPr lang="en-US" dirty="0">
                <a:hlinkClick r:id="rId5"/>
              </a:rPr>
              <a:t> </a:t>
            </a:r>
            <a:endParaRPr lang="en-US" sz="2100" u="none" dirty="0">
              <a:solidFill>
                <a:srgbClr val="000000"/>
              </a:solidFill>
              <a:latin typeface="Lato"/>
            </a:endParaRPr>
          </a:p>
        </p:txBody>
      </p:sp>
      <p:sp>
        <p:nvSpPr>
          <p:cNvPr id="22" name="TextBox 22"/>
          <p:cNvSpPr txBox="1"/>
          <p:nvPr/>
        </p:nvSpPr>
        <p:spPr>
          <a:xfrm>
            <a:off x="12130135" y="8898093"/>
            <a:ext cx="5656417" cy="1048107"/>
          </a:xfrm>
          <a:prstGeom prst="rect">
            <a:avLst/>
          </a:prstGeom>
        </p:spPr>
        <p:txBody>
          <a:bodyPr wrap="square" lIns="0" tIns="0" rIns="0" bIns="0" rtlCol="0" anchor="t">
            <a:spAutoFit/>
          </a:bodyPr>
          <a:lstStyle/>
          <a:p>
            <a:pPr>
              <a:lnSpc>
                <a:spcPts val="2800"/>
              </a:lnSpc>
              <a:spcBef>
                <a:spcPct val="0"/>
              </a:spcBef>
            </a:pPr>
            <a:r>
              <a:rPr lang="en-US" dirty="0"/>
              <a:t>UNCTAD notes that when integrated into regulatory systems, ODR enables rapid resolution (over 90% within 5 days) of consumer complaints, conserving public resources</a:t>
            </a:r>
            <a:endParaRPr lang="en-US" sz="2000" dirty="0">
              <a:solidFill>
                <a:srgbClr val="000000"/>
              </a:solidFill>
              <a:latin typeface="Noto Sans"/>
            </a:endParaRPr>
          </a:p>
        </p:txBody>
      </p:sp>
      <p:sp>
        <p:nvSpPr>
          <p:cNvPr id="23" name="TextBox 23"/>
          <p:cNvSpPr txBox="1"/>
          <p:nvPr/>
        </p:nvSpPr>
        <p:spPr>
          <a:xfrm>
            <a:off x="8881719" y="527202"/>
            <a:ext cx="8477554" cy="830997"/>
          </a:xfrm>
          <a:prstGeom prst="rect">
            <a:avLst/>
          </a:prstGeom>
        </p:spPr>
        <p:txBody>
          <a:bodyPr wrap="square" lIns="0" tIns="0" rIns="0" bIns="0" rtlCol="0" anchor="t">
            <a:spAutoFit/>
          </a:bodyPr>
          <a:lstStyle/>
          <a:p>
            <a:pPr algn="ctr"/>
            <a:r>
              <a:rPr lang="en-IN" sz="5400" dirty="0">
                <a:latin typeface="Open Sans Bold" panose="020B0604020202020204" charset="0"/>
                <a:cs typeface="Open Sans Bold" panose="020B0604020202020204" charset="0"/>
              </a:rPr>
              <a:t>End-Users of ODR</a:t>
            </a:r>
            <a:endParaRPr lang="en-IN" sz="5400" b="1" dirty="0">
              <a:effectLst/>
              <a:latin typeface="Open Sans Bold" panose="020B0604020202020204" charset="0"/>
              <a:cs typeface="Open Sans Bold" panose="020B0604020202020204" charset="0"/>
            </a:endParaRPr>
          </a:p>
        </p:txBody>
      </p:sp>
      <p:grpSp>
        <p:nvGrpSpPr>
          <p:cNvPr id="24" name="Group 24"/>
          <p:cNvGrpSpPr/>
          <p:nvPr/>
        </p:nvGrpSpPr>
        <p:grpSpPr>
          <a:xfrm>
            <a:off x="0" y="9983250"/>
            <a:ext cx="1028700" cy="303750"/>
            <a:chOff x="0" y="0"/>
            <a:chExt cx="270933" cy="80000"/>
          </a:xfrm>
        </p:grpSpPr>
        <p:sp>
          <p:nvSpPr>
            <p:cNvPr id="25" name="Freeform 25"/>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26" name="TextBox 26"/>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27" name="Group 27"/>
          <p:cNvGrpSpPr/>
          <p:nvPr/>
        </p:nvGrpSpPr>
        <p:grpSpPr>
          <a:xfrm>
            <a:off x="0" y="0"/>
            <a:ext cx="1028700" cy="303750"/>
            <a:chOff x="0" y="0"/>
            <a:chExt cx="270933" cy="80000"/>
          </a:xfrm>
        </p:grpSpPr>
        <p:sp>
          <p:nvSpPr>
            <p:cNvPr id="28" name="Freeform 28"/>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B4B4B4"/>
            </a:solidFill>
          </p:spPr>
        </p:sp>
        <p:sp>
          <p:nvSpPr>
            <p:cNvPr id="29" name="TextBox 29"/>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983250"/>
            <a:ext cx="1028700" cy="303750"/>
            <a:chOff x="0" y="0"/>
            <a:chExt cx="270933" cy="80000"/>
          </a:xfrm>
        </p:grpSpPr>
        <p:sp>
          <p:nvSpPr>
            <p:cNvPr id="3" name="Freeform 3"/>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4" name="TextBox 4"/>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5" name="Group 5"/>
          <p:cNvGrpSpPr/>
          <p:nvPr/>
        </p:nvGrpSpPr>
        <p:grpSpPr>
          <a:xfrm>
            <a:off x="17259300" y="0"/>
            <a:ext cx="1028700" cy="303750"/>
            <a:chOff x="0" y="0"/>
            <a:chExt cx="270933" cy="80000"/>
          </a:xfrm>
        </p:grpSpPr>
        <p:sp>
          <p:nvSpPr>
            <p:cNvPr id="6" name="Freeform 6"/>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7" name="TextBox 7"/>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8" name="Group 8"/>
          <p:cNvGrpSpPr/>
          <p:nvPr/>
        </p:nvGrpSpPr>
        <p:grpSpPr>
          <a:xfrm>
            <a:off x="0" y="0"/>
            <a:ext cx="1028700" cy="303750"/>
            <a:chOff x="0" y="0"/>
            <a:chExt cx="270933" cy="80000"/>
          </a:xfrm>
        </p:grpSpPr>
        <p:sp>
          <p:nvSpPr>
            <p:cNvPr id="9" name="Freeform 9"/>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00C282"/>
            </a:solidFill>
          </p:spPr>
        </p:sp>
        <p:sp>
          <p:nvSpPr>
            <p:cNvPr id="10" name="TextBox 10"/>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11" name="Group 11"/>
          <p:cNvGrpSpPr/>
          <p:nvPr/>
        </p:nvGrpSpPr>
        <p:grpSpPr>
          <a:xfrm>
            <a:off x="17259300" y="9983250"/>
            <a:ext cx="1028700" cy="303750"/>
            <a:chOff x="0" y="0"/>
            <a:chExt cx="270933" cy="80000"/>
          </a:xfrm>
        </p:grpSpPr>
        <p:sp>
          <p:nvSpPr>
            <p:cNvPr id="12" name="Freeform 12"/>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00C282"/>
            </a:solidFill>
          </p:spPr>
        </p:sp>
        <p:sp>
          <p:nvSpPr>
            <p:cNvPr id="13" name="TextBox 13"/>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pic>
        <p:nvPicPr>
          <p:cNvPr id="14" name="Picture 14"/>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838200" y="3981964"/>
            <a:ext cx="8252795" cy="4087953"/>
          </a:xfrm>
          <a:prstGeom prst="rect">
            <a:avLst/>
          </a:prstGeom>
        </p:spPr>
      </p:pic>
      <p:sp>
        <p:nvSpPr>
          <p:cNvPr id="15" name="TextBox 15"/>
          <p:cNvSpPr txBox="1"/>
          <p:nvPr/>
        </p:nvSpPr>
        <p:spPr>
          <a:xfrm>
            <a:off x="0" y="1551779"/>
            <a:ext cx="18288000" cy="769441"/>
          </a:xfrm>
          <a:prstGeom prst="rect">
            <a:avLst/>
          </a:prstGeom>
        </p:spPr>
        <p:txBody>
          <a:bodyPr wrap="square" lIns="0" tIns="0" rIns="0" bIns="0" rtlCol="0" anchor="t">
            <a:spAutoFit/>
          </a:bodyPr>
          <a:lstStyle/>
          <a:p>
            <a:pPr algn="ctr"/>
            <a:r>
              <a:rPr lang="en-US" sz="5000" dirty="0">
                <a:latin typeface="Open Sans Bold" panose="020B0604020202020204" charset="0"/>
                <a:cs typeface="Open Sans Bold" panose="020B0604020202020204" charset="0"/>
              </a:rPr>
              <a:t>Countries that Promote ODR and Competition</a:t>
            </a:r>
            <a:endParaRPr lang="en-US" sz="5000" b="1" dirty="0">
              <a:latin typeface="Open Sans Bold" panose="020B0604020202020204" charset="0"/>
              <a:cs typeface="Open Sans Bold" panose="020B0604020202020204" charset="0"/>
            </a:endParaRPr>
          </a:p>
        </p:txBody>
      </p:sp>
      <p:sp>
        <p:nvSpPr>
          <p:cNvPr id="16" name="TextBox 16"/>
          <p:cNvSpPr txBox="1"/>
          <p:nvPr/>
        </p:nvSpPr>
        <p:spPr>
          <a:xfrm>
            <a:off x="9448800" y="3672679"/>
            <a:ext cx="8252795" cy="4276876"/>
          </a:xfrm>
          <a:prstGeom prst="rect">
            <a:avLst/>
          </a:prstGeom>
        </p:spPr>
        <p:txBody>
          <a:bodyPr wrap="square" lIns="0" tIns="0" rIns="0" bIns="0" rtlCol="0" anchor="t">
            <a:spAutoFit/>
          </a:bodyPr>
          <a:lstStyle/>
          <a:p>
            <a:pPr marL="571500" indent="-571500" fontAlgn="base">
              <a:lnSpc>
                <a:spcPct val="200000"/>
              </a:lnSpc>
              <a:buFont typeface="Wingdings" panose="05000000000000000000" pitchFamily="2" charset="2"/>
              <a:buChar char="v"/>
            </a:pPr>
            <a:r>
              <a:rPr lang="en-IN" sz="3600" b="1" dirty="0"/>
              <a:t>USA</a:t>
            </a:r>
            <a:r>
              <a:rPr lang="en-IN" sz="3600" dirty="0"/>
              <a:t>: </a:t>
            </a:r>
            <a:r>
              <a:rPr lang="en-IN" sz="2400" dirty="0"/>
              <a:t>ODR.com</a:t>
            </a:r>
          </a:p>
          <a:p>
            <a:pPr marL="571500" indent="-571500" fontAlgn="base">
              <a:lnSpc>
                <a:spcPct val="200000"/>
              </a:lnSpc>
              <a:buFont typeface="Wingdings" panose="05000000000000000000" pitchFamily="2" charset="2"/>
              <a:buChar char="v"/>
            </a:pPr>
            <a:r>
              <a:rPr lang="en-IN" sz="3600" b="1" dirty="0"/>
              <a:t>Hong Kong: </a:t>
            </a:r>
            <a:r>
              <a:rPr lang="en-IN" sz="2400" dirty="0" err="1"/>
              <a:t>eBRAM</a:t>
            </a:r>
            <a:r>
              <a:rPr lang="en-IN" sz="2400" dirty="0"/>
              <a:t> International ODR Centre</a:t>
            </a:r>
          </a:p>
          <a:p>
            <a:pPr marL="571500" indent="-571500" fontAlgn="base">
              <a:lnSpc>
                <a:spcPct val="200000"/>
              </a:lnSpc>
              <a:buFont typeface="Wingdings" panose="05000000000000000000" pitchFamily="2" charset="2"/>
              <a:buChar char="v"/>
            </a:pPr>
            <a:r>
              <a:rPr lang="en-IN" sz="3600" b="1" dirty="0"/>
              <a:t>Singapore: </a:t>
            </a:r>
            <a:r>
              <a:rPr lang="en-IN" sz="2400" dirty="0"/>
              <a:t>Singapore International Mediation Centre</a:t>
            </a:r>
          </a:p>
          <a:p>
            <a:pPr marL="571500" indent="-571500">
              <a:lnSpc>
                <a:spcPct val="200000"/>
              </a:lnSpc>
              <a:buFont typeface="Wingdings" panose="05000000000000000000" pitchFamily="2" charset="2"/>
              <a:buChar char="v"/>
            </a:pPr>
            <a:r>
              <a:rPr lang="en-IN" sz="3600" b="1" dirty="0"/>
              <a:t>India: </a:t>
            </a:r>
            <a:r>
              <a:rPr lang="en-IN" sz="2400" dirty="0"/>
              <a:t>Presolv360</a:t>
            </a:r>
            <a:endParaRPr lang="en-US" sz="2400" u="none" dirty="0">
              <a:solidFill>
                <a:srgbClr val="000000"/>
              </a:solidFill>
              <a:latin typeface="Noto Sans"/>
            </a:endParaRPr>
          </a:p>
        </p:txBody>
      </p:sp>
      <p:pic>
        <p:nvPicPr>
          <p:cNvPr id="17" name="Picture 17"/>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a:fillRect/>
          </a:stretch>
        </p:blipFill>
        <p:spPr>
          <a:xfrm>
            <a:off x="1866975" y="3720304"/>
            <a:ext cx="915930" cy="1182538"/>
          </a:xfrm>
          <a:prstGeom prst="rect">
            <a:avLst/>
          </a:prstGeom>
        </p:spPr>
      </p:pic>
      <p:pic>
        <p:nvPicPr>
          <p:cNvPr id="18" name="Picture 18"/>
          <p:cNvPicPr>
            <a:picLocks noChangeAspect="1"/>
          </p:cNvPicPr>
          <p:nvPr/>
        </p:nvPicPr>
        <p:blipFill>
          <a:blip r:embed="rId6" cstate="print">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818587" y="4532842"/>
            <a:ext cx="915930" cy="1182538"/>
          </a:xfrm>
          <a:prstGeom prst="rect">
            <a:avLst/>
          </a:prstGeom>
        </p:spPr>
      </p:pic>
      <p:pic>
        <p:nvPicPr>
          <p:cNvPr id="19" name="Picture 19"/>
          <p:cNvPicPr>
            <a:picLocks noChangeAspect="1"/>
          </p:cNvPicPr>
          <p:nvPr/>
        </p:nvPicPr>
        <p:blipFill>
          <a:blip r:embed="rId8" cstate="print">
            <a:extLst>
              <a:ext uri="{28A0092B-C50C-407E-A947-70E740481C1C}">
                <a14:useLocalDpi xmlns:a14="http://schemas.microsoft.com/office/drawing/2010/main" val="0"/>
              </a:ext>
              <a:ext uri="{96DAC541-7B7A-43D3-8B79-37D633B846F1}">
                <asvg:svgBlip xmlns:asvg="http://schemas.microsoft.com/office/drawing/2016/SVG/main" r:embed="rId9"/>
              </a:ext>
            </a:extLst>
          </a:blip>
          <a:srcRect/>
          <a:stretch>
            <a:fillRect/>
          </a:stretch>
        </p:blipFill>
        <p:spPr>
          <a:xfrm>
            <a:off x="6360622" y="4587439"/>
            <a:ext cx="915930" cy="1182538"/>
          </a:xfrm>
          <a:prstGeom prst="rect">
            <a:avLst/>
          </a:prstGeom>
        </p:spPr>
      </p:pic>
      <p:pic>
        <p:nvPicPr>
          <p:cNvPr id="35" name="Picture 19">
            <a:extLst>
              <a:ext uri="{FF2B5EF4-FFF2-40B4-BE49-F238E27FC236}">
                <a16:creationId xmlns:a16="http://schemas.microsoft.com/office/drawing/2014/main" id="{AD2DD761-7EB3-7D27-1CAA-3C6CFB3BF386}"/>
              </a:ext>
            </a:extLst>
          </p:cNvPr>
          <p:cNvPicPr>
            <a:picLocks noChangeAspect="1"/>
          </p:cNvPicPr>
          <p:nvPr/>
        </p:nvPicPr>
        <p:blipFill>
          <a:blip r:embed="rId10" cstate="print">
            <a:extLst>
              <a:ext uri="{28A0092B-C50C-407E-A947-70E740481C1C}">
                <a14:useLocalDpi xmlns:a14="http://schemas.microsoft.com/office/drawing/2010/main" val="0"/>
              </a:ext>
              <a:ext uri="{96DAC541-7B7A-43D3-8B79-37D633B846F1}">
                <asvg:svgBlip xmlns:asvg="http://schemas.microsoft.com/office/drawing/2016/SVG/main" r:embed="rId11"/>
              </a:ext>
            </a:extLst>
          </a:blip>
          <a:srcRect/>
          <a:stretch>
            <a:fillRect/>
          </a:stretch>
        </p:blipFill>
        <p:spPr>
          <a:xfrm>
            <a:off x="7343783" y="5124111"/>
            <a:ext cx="915930" cy="1182538"/>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B9CA6A7-8218-C687-215A-8AA8A7A0E619}"/>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C05D2239-CF28-B5E3-E883-A2C9F9F60772}"/>
              </a:ext>
            </a:extLst>
          </p:cNvPr>
          <p:cNvGrpSpPr/>
          <p:nvPr/>
        </p:nvGrpSpPr>
        <p:grpSpPr>
          <a:xfrm>
            <a:off x="0" y="9983250"/>
            <a:ext cx="1028700" cy="303750"/>
            <a:chOff x="0" y="0"/>
            <a:chExt cx="270933" cy="80000"/>
          </a:xfrm>
        </p:grpSpPr>
        <p:sp>
          <p:nvSpPr>
            <p:cNvPr id="3" name="Freeform 3">
              <a:extLst>
                <a:ext uri="{FF2B5EF4-FFF2-40B4-BE49-F238E27FC236}">
                  <a16:creationId xmlns:a16="http://schemas.microsoft.com/office/drawing/2014/main" id="{E9A5F2E2-CE40-4E1F-1AB4-EB479F286FC0}"/>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4" name="TextBox 4">
              <a:extLst>
                <a:ext uri="{FF2B5EF4-FFF2-40B4-BE49-F238E27FC236}">
                  <a16:creationId xmlns:a16="http://schemas.microsoft.com/office/drawing/2014/main" id="{831A6D1E-0A55-E936-BAF5-611BF9C33B27}"/>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5" name="Group 5">
            <a:extLst>
              <a:ext uri="{FF2B5EF4-FFF2-40B4-BE49-F238E27FC236}">
                <a16:creationId xmlns:a16="http://schemas.microsoft.com/office/drawing/2014/main" id="{2F2A5350-7AFB-4999-AF68-DBBECF717DF7}"/>
              </a:ext>
            </a:extLst>
          </p:cNvPr>
          <p:cNvGrpSpPr/>
          <p:nvPr/>
        </p:nvGrpSpPr>
        <p:grpSpPr>
          <a:xfrm>
            <a:off x="17259300" y="0"/>
            <a:ext cx="1028700" cy="303750"/>
            <a:chOff x="0" y="0"/>
            <a:chExt cx="270933" cy="80000"/>
          </a:xfrm>
        </p:grpSpPr>
        <p:sp>
          <p:nvSpPr>
            <p:cNvPr id="6" name="Freeform 6">
              <a:extLst>
                <a:ext uri="{FF2B5EF4-FFF2-40B4-BE49-F238E27FC236}">
                  <a16:creationId xmlns:a16="http://schemas.microsoft.com/office/drawing/2014/main" id="{1743E2CA-3129-7107-7F2F-D278C6A3D42F}"/>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7" name="TextBox 7">
              <a:extLst>
                <a:ext uri="{FF2B5EF4-FFF2-40B4-BE49-F238E27FC236}">
                  <a16:creationId xmlns:a16="http://schemas.microsoft.com/office/drawing/2014/main" id="{058E5F52-2B7E-0A33-665E-3419647A762D}"/>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sp>
        <p:nvSpPr>
          <p:cNvPr id="10" name="TextBox 10">
            <a:extLst>
              <a:ext uri="{FF2B5EF4-FFF2-40B4-BE49-F238E27FC236}">
                <a16:creationId xmlns:a16="http://schemas.microsoft.com/office/drawing/2014/main" id="{4580E84A-A797-A986-5569-03E02A34A1B0}"/>
              </a:ext>
            </a:extLst>
          </p:cNvPr>
          <p:cNvSpPr txBox="1"/>
          <p:nvPr/>
        </p:nvSpPr>
        <p:spPr>
          <a:xfrm>
            <a:off x="8686800" y="751529"/>
            <a:ext cx="5868702" cy="743793"/>
          </a:xfrm>
          <a:prstGeom prst="rect">
            <a:avLst/>
          </a:prstGeom>
        </p:spPr>
        <p:txBody>
          <a:bodyPr lIns="0" tIns="0" rIns="0" bIns="0" rtlCol="0" anchor="t">
            <a:spAutoFit/>
          </a:bodyPr>
          <a:lstStyle/>
          <a:p>
            <a:pPr marL="0" lvl="0" indent="0">
              <a:lnSpc>
                <a:spcPts val="5800"/>
              </a:lnSpc>
              <a:spcBef>
                <a:spcPct val="0"/>
              </a:spcBef>
            </a:pPr>
            <a:r>
              <a:rPr lang="en-US" sz="5000" dirty="0">
                <a:solidFill>
                  <a:srgbClr val="12222B"/>
                </a:solidFill>
                <a:latin typeface="Open Sans Bold"/>
              </a:rPr>
              <a:t>USA</a:t>
            </a:r>
            <a:endParaRPr lang="en-US" sz="5000" u="none" dirty="0">
              <a:solidFill>
                <a:srgbClr val="12222B"/>
              </a:solidFill>
              <a:latin typeface="Open Sans Bold"/>
            </a:endParaRPr>
          </a:p>
        </p:txBody>
      </p:sp>
      <p:grpSp>
        <p:nvGrpSpPr>
          <p:cNvPr id="23" name="Group 23">
            <a:extLst>
              <a:ext uri="{FF2B5EF4-FFF2-40B4-BE49-F238E27FC236}">
                <a16:creationId xmlns:a16="http://schemas.microsoft.com/office/drawing/2014/main" id="{973E5B59-6209-F4A2-4EB0-622399A8B901}"/>
              </a:ext>
            </a:extLst>
          </p:cNvPr>
          <p:cNvGrpSpPr/>
          <p:nvPr/>
        </p:nvGrpSpPr>
        <p:grpSpPr>
          <a:xfrm>
            <a:off x="0" y="0"/>
            <a:ext cx="1028700" cy="303750"/>
            <a:chOff x="0" y="0"/>
            <a:chExt cx="270933" cy="80000"/>
          </a:xfrm>
        </p:grpSpPr>
        <p:sp>
          <p:nvSpPr>
            <p:cNvPr id="24" name="Freeform 24">
              <a:extLst>
                <a:ext uri="{FF2B5EF4-FFF2-40B4-BE49-F238E27FC236}">
                  <a16:creationId xmlns:a16="http://schemas.microsoft.com/office/drawing/2014/main" id="{E2EDD351-ED05-5C82-1B95-58CA08BDF253}"/>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B4B4B4"/>
            </a:solidFill>
          </p:spPr>
        </p:sp>
        <p:sp>
          <p:nvSpPr>
            <p:cNvPr id="25" name="TextBox 25">
              <a:extLst>
                <a:ext uri="{FF2B5EF4-FFF2-40B4-BE49-F238E27FC236}">
                  <a16:creationId xmlns:a16="http://schemas.microsoft.com/office/drawing/2014/main" id="{7D807F78-5BB8-3DB3-69C2-730912BE8A2C}"/>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26" name="Group 26">
            <a:extLst>
              <a:ext uri="{FF2B5EF4-FFF2-40B4-BE49-F238E27FC236}">
                <a16:creationId xmlns:a16="http://schemas.microsoft.com/office/drawing/2014/main" id="{DE20ACC7-ADAB-C6AD-43F7-3759FA213C0F}"/>
              </a:ext>
            </a:extLst>
          </p:cNvPr>
          <p:cNvGrpSpPr/>
          <p:nvPr/>
        </p:nvGrpSpPr>
        <p:grpSpPr>
          <a:xfrm>
            <a:off x="17259300" y="9983250"/>
            <a:ext cx="1028700" cy="303750"/>
            <a:chOff x="0" y="0"/>
            <a:chExt cx="270933" cy="80000"/>
          </a:xfrm>
        </p:grpSpPr>
        <p:sp>
          <p:nvSpPr>
            <p:cNvPr id="27" name="Freeform 27">
              <a:extLst>
                <a:ext uri="{FF2B5EF4-FFF2-40B4-BE49-F238E27FC236}">
                  <a16:creationId xmlns:a16="http://schemas.microsoft.com/office/drawing/2014/main" id="{17FA0477-CC45-FD89-9055-0FCEB04DCF67}"/>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B4B4B4"/>
            </a:solidFill>
          </p:spPr>
        </p:sp>
        <p:sp>
          <p:nvSpPr>
            <p:cNvPr id="28" name="TextBox 28">
              <a:extLst>
                <a:ext uri="{FF2B5EF4-FFF2-40B4-BE49-F238E27FC236}">
                  <a16:creationId xmlns:a16="http://schemas.microsoft.com/office/drawing/2014/main" id="{9DF3BCD9-DDD3-714A-C0F0-363D294FFA71}"/>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sp>
        <p:nvSpPr>
          <p:cNvPr id="33" name="Rectangle 5">
            <a:extLst>
              <a:ext uri="{FF2B5EF4-FFF2-40B4-BE49-F238E27FC236}">
                <a16:creationId xmlns:a16="http://schemas.microsoft.com/office/drawing/2014/main" id="{825A5CDA-7DC8-5BF6-DF04-71B799ABC3C8}"/>
              </a:ext>
            </a:extLst>
          </p:cNvPr>
          <p:cNvSpPr>
            <a:spLocks noChangeArrowheads="1"/>
          </p:cNvSpPr>
          <p:nvPr/>
        </p:nvSpPr>
        <p:spPr bwMode="auto">
          <a:xfrm>
            <a:off x="11734800" y="1804601"/>
            <a:ext cx="5128282" cy="48013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n-US" altLang="en-US" dirty="0">
                <a:latin typeface="Arial" panose="020B0604020202020204" pitchFamily="34" charset="0"/>
              </a:rPr>
              <a:t>ODR.com is a U.S.-based platform offering end-to-end Online Dispute Resolution solutions for courts, governments, and legal institutions. Supported by the American Arbitration Association (AAA), it provides tools for negotiation, mediation, and AI-assisted resolution. Widely adopted in small claims and family law, ODR helps reduce in-person appearances and operational costs while speeding up case resolutions. Studies show users prefer ODR for its convenience and efficiency. The platform also includes analytics to track user engagement and outcomes, ensuring continuous improvement. Despite some digital access challenges, ODR.com is a popular choice for modernizing the justice system and expanding access to dispute resolution.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pic>
        <p:nvPicPr>
          <p:cNvPr id="36" name="Picture 35">
            <a:extLst>
              <a:ext uri="{FF2B5EF4-FFF2-40B4-BE49-F238E27FC236}">
                <a16:creationId xmlns:a16="http://schemas.microsoft.com/office/drawing/2014/main" id="{21FC0E5B-3AA8-4308-07D3-01E8979A9277}"/>
              </a:ext>
            </a:extLst>
          </p:cNvPr>
          <p:cNvPicPr>
            <a:picLocks noChangeAspect="1"/>
          </p:cNvPicPr>
          <p:nvPr/>
        </p:nvPicPr>
        <p:blipFill>
          <a:blip r:embed="rId2"/>
          <a:srcRect l="927"/>
          <a:stretch>
            <a:fillRect/>
          </a:stretch>
        </p:blipFill>
        <p:spPr>
          <a:xfrm>
            <a:off x="400050" y="2019491"/>
            <a:ext cx="11201400" cy="6703417"/>
          </a:xfrm>
          <a:prstGeom prst="rect">
            <a:avLst/>
          </a:prstGeom>
        </p:spPr>
      </p:pic>
      <p:sp>
        <p:nvSpPr>
          <p:cNvPr id="38" name="TextBox 37">
            <a:extLst>
              <a:ext uri="{FF2B5EF4-FFF2-40B4-BE49-F238E27FC236}">
                <a16:creationId xmlns:a16="http://schemas.microsoft.com/office/drawing/2014/main" id="{0FAE762E-660F-0743-D675-4D1C616937F2}"/>
              </a:ext>
            </a:extLst>
          </p:cNvPr>
          <p:cNvSpPr txBox="1"/>
          <p:nvPr/>
        </p:nvSpPr>
        <p:spPr>
          <a:xfrm>
            <a:off x="11430000" y="6730629"/>
            <a:ext cx="5581650" cy="2308324"/>
          </a:xfrm>
          <a:prstGeom prst="rect">
            <a:avLst/>
          </a:prstGeom>
          <a:noFill/>
        </p:spPr>
        <p:txBody>
          <a:bodyPr wrap="square">
            <a:spAutoFit/>
          </a:bodyPr>
          <a:lstStyle/>
          <a:p>
            <a:pPr marL="285750" indent="-285750">
              <a:buFont typeface="Arial" panose="020B0604020202020204" pitchFamily="34" charset="0"/>
              <a:buChar char="•"/>
            </a:pPr>
            <a:r>
              <a:rPr lang="en-IN" dirty="0">
                <a:hlinkClick r:id="rId3"/>
              </a:rPr>
              <a:t>https://www.pew.org/en/research-and-analysis/articles/2019/06/04/online-dispute-resolution-moves-from-e-commerce-to-the-courts?utm_source=chatgpt.com</a:t>
            </a:r>
            <a:endParaRPr lang="en-IN" dirty="0"/>
          </a:p>
          <a:p>
            <a:pPr marL="285750" indent="-285750">
              <a:buFont typeface="Arial" panose="020B0604020202020204" pitchFamily="34" charset="0"/>
              <a:buChar char="•"/>
            </a:pPr>
            <a:r>
              <a:rPr lang="en-IN" dirty="0">
                <a:hlinkClick r:id="rId4"/>
              </a:rPr>
              <a:t>https://www.nlada.org/sites/default/files/NLADA%20Pew%20ODR%20Report%20Ensuring%20Equity%20in%20Efficiency.pdf?utm_source=chatgpt.com</a:t>
            </a:r>
            <a:endParaRPr lang="en-IN" dirty="0"/>
          </a:p>
          <a:p>
            <a:pPr marL="285750" indent="-285750">
              <a:buFont typeface="Arial" panose="020B0604020202020204" pitchFamily="34" charset="0"/>
              <a:buChar char="•"/>
            </a:pPr>
            <a:endParaRPr lang="en-IN" dirty="0"/>
          </a:p>
        </p:txBody>
      </p:sp>
    </p:spTree>
    <p:extLst>
      <p:ext uri="{BB962C8B-B14F-4D97-AF65-F5344CB8AC3E}">
        <p14:creationId xmlns:p14="http://schemas.microsoft.com/office/powerpoint/2010/main" val="83044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5FE2F8D-2ECA-E911-DAFC-324EA3CB527D}"/>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BDD30C0C-2ADA-2CF0-C1AA-F20354AE6FF2}"/>
              </a:ext>
            </a:extLst>
          </p:cNvPr>
          <p:cNvGrpSpPr/>
          <p:nvPr/>
        </p:nvGrpSpPr>
        <p:grpSpPr>
          <a:xfrm>
            <a:off x="0" y="9983250"/>
            <a:ext cx="1028700" cy="303750"/>
            <a:chOff x="0" y="0"/>
            <a:chExt cx="270933" cy="80000"/>
          </a:xfrm>
        </p:grpSpPr>
        <p:sp>
          <p:nvSpPr>
            <p:cNvPr id="3" name="Freeform 3">
              <a:extLst>
                <a:ext uri="{FF2B5EF4-FFF2-40B4-BE49-F238E27FC236}">
                  <a16:creationId xmlns:a16="http://schemas.microsoft.com/office/drawing/2014/main" id="{841AA27E-FEBD-610F-07F3-902ACAB736AB}"/>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4" name="TextBox 4">
              <a:extLst>
                <a:ext uri="{FF2B5EF4-FFF2-40B4-BE49-F238E27FC236}">
                  <a16:creationId xmlns:a16="http://schemas.microsoft.com/office/drawing/2014/main" id="{4C851B27-95E1-6C34-B0CB-FAFD54801583}"/>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5" name="Group 5">
            <a:extLst>
              <a:ext uri="{FF2B5EF4-FFF2-40B4-BE49-F238E27FC236}">
                <a16:creationId xmlns:a16="http://schemas.microsoft.com/office/drawing/2014/main" id="{E176135A-A52A-EFCC-3EFB-1AF86D073D32}"/>
              </a:ext>
            </a:extLst>
          </p:cNvPr>
          <p:cNvGrpSpPr/>
          <p:nvPr/>
        </p:nvGrpSpPr>
        <p:grpSpPr>
          <a:xfrm>
            <a:off x="17259300" y="0"/>
            <a:ext cx="1028700" cy="303750"/>
            <a:chOff x="0" y="0"/>
            <a:chExt cx="270933" cy="80000"/>
          </a:xfrm>
        </p:grpSpPr>
        <p:sp>
          <p:nvSpPr>
            <p:cNvPr id="6" name="Freeform 6">
              <a:extLst>
                <a:ext uri="{FF2B5EF4-FFF2-40B4-BE49-F238E27FC236}">
                  <a16:creationId xmlns:a16="http://schemas.microsoft.com/office/drawing/2014/main" id="{9B82CF0B-E916-7BD5-1D12-C9347BD59A7C}"/>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7" name="TextBox 7">
              <a:extLst>
                <a:ext uri="{FF2B5EF4-FFF2-40B4-BE49-F238E27FC236}">
                  <a16:creationId xmlns:a16="http://schemas.microsoft.com/office/drawing/2014/main" id="{D5552E1F-3EF9-91D8-12C6-A742D00363E6}"/>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sp>
        <p:nvSpPr>
          <p:cNvPr id="10" name="TextBox 10">
            <a:extLst>
              <a:ext uri="{FF2B5EF4-FFF2-40B4-BE49-F238E27FC236}">
                <a16:creationId xmlns:a16="http://schemas.microsoft.com/office/drawing/2014/main" id="{FD822B58-DDD4-BF96-F8BF-16C40D2F5081}"/>
              </a:ext>
            </a:extLst>
          </p:cNvPr>
          <p:cNvSpPr txBox="1"/>
          <p:nvPr/>
        </p:nvSpPr>
        <p:spPr>
          <a:xfrm>
            <a:off x="8492802" y="681595"/>
            <a:ext cx="3733800" cy="743793"/>
          </a:xfrm>
          <a:prstGeom prst="rect">
            <a:avLst/>
          </a:prstGeom>
        </p:spPr>
        <p:txBody>
          <a:bodyPr wrap="square" lIns="0" tIns="0" rIns="0" bIns="0" rtlCol="0" anchor="t">
            <a:spAutoFit/>
          </a:bodyPr>
          <a:lstStyle/>
          <a:p>
            <a:pPr marL="0" lvl="0" indent="0">
              <a:lnSpc>
                <a:spcPts val="5800"/>
              </a:lnSpc>
              <a:spcBef>
                <a:spcPct val="0"/>
              </a:spcBef>
            </a:pPr>
            <a:r>
              <a:rPr lang="en-US" sz="5000" dirty="0">
                <a:solidFill>
                  <a:srgbClr val="12222B"/>
                </a:solidFill>
                <a:latin typeface="Open Sans Bold"/>
              </a:rPr>
              <a:t>Hong Kong</a:t>
            </a:r>
            <a:endParaRPr lang="en-US" sz="5000" u="none" dirty="0">
              <a:solidFill>
                <a:srgbClr val="12222B"/>
              </a:solidFill>
              <a:latin typeface="Open Sans Bold"/>
            </a:endParaRPr>
          </a:p>
        </p:txBody>
      </p:sp>
      <p:grpSp>
        <p:nvGrpSpPr>
          <p:cNvPr id="23" name="Group 23">
            <a:extLst>
              <a:ext uri="{FF2B5EF4-FFF2-40B4-BE49-F238E27FC236}">
                <a16:creationId xmlns:a16="http://schemas.microsoft.com/office/drawing/2014/main" id="{FA9308F7-831A-19CD-7015-EAE5A61DC31A}"/>
              </a:ext>
            </a:extLst>
          </p:cNvPr>
          <p:cNvGrpSpPr/>
          <p:nvPr/>
        </p:nvGrpSpPr>
        <p:grpSpPr>
          <a:xfrm>
            <a:off x="0" y="0"/>
            <a:ext cx="1028700" cy="303750"/>
            <a:chOff x="0" y="0"/>
            <a:chExt cx="270933" cy="80000"/>
          </a:xfrm>
        </p:grpSpPr>
        <p:sp>
          <p:nvSpPr>
            <p:cNvPr id="24" name="Freeform 24">
              <a:extLst>
                <a:ext uri="{FF2B5EF4-FFF2-40B4-BE49-F238E27FC236}">
                  <a16:creationId xmlns:a16="http://schemas.microsoft.com/office/drawing/2014/main" id="{378297AD-E88E-05E9-C36E-E7516426BDC2}"/>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B4B4B4"/>
            </a:solidFill>
          </p:spPr>
        </p:sp>
        <p:sp>
          <p:nvSpPr>
            <p:cNvPr id="25" name="TextBox 25">
              <a:extLst>
                <a:ext uri="{FF2B5EF4-FFF2-40B4-BE49-F238E27FC236}">
                  <a16:creationId xmlns:a16="http://schemas.microsoft.com/office/drawing/2014/main" id="{98A72086-49F2-C679-EC28-2BB61D36E3E6}"/>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26" name="Group 26">
            <a:extLst>
              <a:ext uri="{FF2B5EF4-FFF2-40B4-BE49-F238E27FC236}">
                <a16:creationId xmlns:a16="http://schemas.microsoft.com/office/drawing/2014/main" id="{856EB2A6-0BF4-DBB7-665C-C8EC7C80F5CB}"/>
              </a:ext>
            </a:extLst>
          </p:cNvPr>
          <p:cNvGrpSpPr/>
          <p:nvPr/>
        </p:nvGrpSpPr>
        <p:grpSpPr>
          <a:xfrm>
            <a:off x="17259300" y="9983250"/>
            <a:ext cx="1028700" cy="303750"/>
            <a:chOff x="0" y="0"/>
            <a:chExt cx="270933" cy="80000"/>
          </a:xfrm>
        </p:grpSpPr>
        <p:sp>
          <p:nvSpPr>
            <p:cNvPr id="27" name="Freeform 27">
              <a:extLst>
                <a:ext uri="{FF2B5EF4-FFF2-40B4-BE49-F238E27FC236}">
                  <a16:creationId xmlns:a16="http://schemas.microsoft.com/office/drawing/2014/main" id="{DD8BE74D-258B-5DD3-EA54-4A3E2878F628}"/>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B4B4B4"/>
            </a:solidFill>
          </p:spPr>
        </p:sp>
        <p:sp>
          <p:nvSpPr>
            <p:cNvPr id="28" name="TextBox 28">
              <a:extLst>
                <a:ext uri="{FF2B5EF4-FFF2-40B4-BE49-F238E27FC236}">
                  <a16:creationId xmlns:a16="http://schemas.microsoft.com/office/drawing/2014/main" id="{171C3840-69E2-F7A2-4394-D355424542FF}"/>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sp>
        <p:nvSpPr>
          <p:cNvPr id="33" name="Rectangle 5">
            <a:extLst>
              <a:ext uri="{FF2B5EF4-FFF2-40B4-BE49-F238E27FC236}">
                <a16:creationId xmlns:a16="http://schemas.microsoft.com/office/drawing/2014/main" id="{D0D6D762-FA9F-00DD-1901-584625EAA9A1}"/>
              </a:ext>
            </a:extLst>
          </p:cNvPr>
          <p:cNvSpPr>
            <a:spLocks noChangeArrowheads="1"/>
          </p:cNvSpPr>
          <p:nvPr/>
        </p:nvSpPr>
        <p:spPr bwMode="auto">
          <a:xfrm>
            <a:off x="12226602" y="1903721"/>
            <a:ext cx="5032698" cy="369331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dirty="0"/>
              <a:t>Hong Kong has become a regional leader in Online Dispute Resolution (ODR) with the establishment of the </a:t>
            </a:r>
            <a:r>
              <a:rPr lang="en-US" dirty="0" err="1"/>
              <a:t>eBRAM</a:t>
            </a:r>
            <a:r>
              <a:rPr lang="en-US" dirty="0"/>
              <a:t> International ODR Centre in 2018. Recognized by APEC, </a:t>
            </a:r>
            <a:r>
              <a:rPr lang="en-US" dirty="0" err="1"/>
              <a:t>eBRAM</a:t>
            </a:r>
            <a:r>
              <a:rPr lang="en-US" dirty="0"/>
              <a:t> provides a digital dispute resolution platform for SMEs in international trade, supporting negotiation, mediation, and arbitration through AI and blockchain technologies. Endorsed by the Hong Kong government and integrated into global trade policies, </a:t>
            </a:r>
            <a:r>
              <a:rPr lang="en-US" dirty="0" err="1"/>
              <a:t>eBRAM</a:t>
            </a:r>
            <a:r>
              <a:rPr lang="en-US" dirty="0"/>
              <a:t> reflects Hong Kong’s dedication to legal tech innovation, offering quicker and more cost-effective alternatives to traditional court proceedings.</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38" name="TextBox 37">
            <a:extLst>
              <a:ext uri="{FF2B5EF4-FFF2-40B4-BE49-F238E27FC236}">
                <a16:creationId xmlns:a16="http://schemas.microsoft.com/office/drawing/2014/main" id="{DE8B297B-C29A-3CA8-3338-D4C6AB0A16E5}"/>
              </a:ext>
            </a:extLst>
          </p:cNvPr>
          <p:cNvSpPr txBox="1"/>
          <p:nvPr/>
        </p:nvSpPr>
        <p:spPr>
          <a:xfrm>
            <a:off x="12515850" y="6260514"/>
            <a:ext cx="4743450" cy="2031325"/>
          </a:xfrm>
          <a:prstGeom prst="rect">
            <a:avLst/>
          </a:prstGeom>
          <a:noFill/>
        </p:spPr>
        <p:txBody>
          <a:bodyPr wrap="square">
            <a:spAutoFit/>
          </a:bodyPr>
          <a:lstStyle/>
          <a:p>
            <a:pPr marL="285750" indent="-285750">
              <a:buFont typeface="Arial" panose="020B0604020202020204" pitchFamily="34" charset="0"/>
              <a:buChar char="•"/>
            </a:pPr>
            <a:r>
              <a:rPr lang="en-IN" dirty="0">
                <a:hlinkClick r:id="rId2"/>
              </a:rPr>
              <a:t>https://www.doj.gov.hk/en/legco/pdf/ajls20201123e1.pdf?utm_source=chatgpt.com</a:t>
            </a:r>
            <a:endParaRPr lang="en-IN" dirty="0"/>
          </a:p>
          <a:p>
            <a:pPr marL="285750" indent="-285750">
              <a:buFont typeface="Arial" panose="020B0604020202020204" pitchFamily="34" charset="0"/>
              <a:buChar char="•"/>
            </a:pPr>
            <a:r>
              <a:rPr lang="en-IN" dirty="0">
                <a:hlinkClick r:id="rId3"/>
              </a:rPr>
              <a:t>https://www.doj.gov.hk/en/legco/pdf/ajls20220425e1.pdf?utm_source=chatgpt.com</a:t>
            </a:r>
            <a:endParaRPr lang="en-IN" dirty="0"/>
          </a:p>
          <a:p>
            <a:pPr marL="285750" indent="-285750">
              <a:buFont typeface="Arial" panose="020B0604020202020204" pitchFamily="34" charset="0"/>
              <a:buChar char="•"/>
            </a:pPr>
            <a:r>
              <a:rPr lang="en-IN" dirty="0">
                <a:hlinkClick r:id="rId4"/>
              </a:rPr>
              <a:t>https://www.doj.gov.hk/en/community_engagement/speeches/20220520_sj1.html?utm_source=chatgpt.com</a:t>
            </a:r>
            <a:endParaRPr lang="en-IN" dirty="0"/>
          </a:p>
        </p:txBody>
      </p:sp>
      <p:pic>
        <p:nvPicPr>
          <p:cNvPr id="13" name="Picture 12">
            <a:extLst>
              <a:ext uri="{FF2B5EF4-FFF2-40B4-BE49-F238E27FC236}">
                <a16:creationId xmlns:a16="http://schemas.microsoft.com/office/drawing/2014/main" id="{E9BEAE07-C3F5-7A40-5999-5B8D207DAABD}"/>
              </a:ext>
            </a:extLst>
          </p:cNvPr>
          <p:cNvPicPr>
            <a:picLocks noChangeAspect="1"/>
          </p:cNvPicPr>
          <p:nvPr/>
        </p:nvPicPr>
        <p:blipFill>
          <a:blip r:embed="rId5"/>
          <a:srcRect t="916"/>
          <a:stretch>
            <a:fillRect/>
          </a:stretch>
        </p:blipFill>
        <p:spPr>
          <a:xfrm>
            <a:off x="514350" y="2019300"/>
            <a:ext cx="11712252" cy="6842312"/>
          </a:xfrm>
          <a:prstGeom prst="rect">
            <a:avLst/>
          </a:prstGeom>
        </p:spPr>
      </p:pic>
    </p:spTree>
    <p:extLst>
      <p:ext uri="{BB962C8B-B14F-4D97-AF65-F5344CB8AC3E}">
        <p14:creationId xmlns:p14="http://schemas.microsoft.com/office/powerpoint/2010/main" val="290896062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503B484-119B-D8B4-EF5F-9B94C7269C3B}"/>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4F8501F5-0C41-FA12-00C8-99C73955D6C1}"/>
              </a:ext>
            </a:extLst>
          </p:cNvPr>
          <p:cNvGrpSpPr/>
          <p:nvPr/>
        </p:nvGrpSpPr>
        <p:grpSpPr>
          <a:xfrm>
            <a:off x="0" y="9983250"/>
            <a:ext cx="1028700" cy="303750"/>
            <a:chOff x="0" y="0"/>
            <a:chExt cx="270933" cy="80000"/>
          </a:xfrm>
        </p:grpSpPr>
        <p:sp>
          <p:nvSpPr>
            <p:cNvPr id="3" name="Freeform 3">
              <a:extLst>
                <a:ext uri="{FF2B5EF4-FFF2-40B4-BE49-F238E27FC236}">
                  <a16:creationId xmlns:a16="http://schemas.microsoft.com/office/drawing/2014/main" id="{AD1B5D3A-C8FD-B703-C053-99A389BD068E}"/>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4" name="TextBox 4">
              <a:extLst>
                <a:ext uri="{FF2B5EF4-FFF2-40B4-BE49-F238E27FC236}">
                  <a16:creationId xmlns:a16="http://schemas.microsoft.com/office/drawing/2014/main" id="{F8F1B7DE-1B84-7DFC-A444-2F3856F00C84}"/>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5" name="Group 5">
            <a:extLst>
              <a:ext uri="{FF2B5EF4-FFF2-40B4-BE49-F238E27FC236}">
                <a16:creationId xmlns:a16="http://schemas.microsoft.com/office/drawing/2014/main" id="{9AA68700-EBA0-616E-6C38-AE476833C143}"/>
              </a:ext>
            </a:extLst>
          </p:cNvPr>
          <p:cNvGrpSpPr/>
          <p:nvPr/>
        </p:nvGrpSpPr>
        <p:grpSpPr>
          <a:xfrm>
            <a:off x="17259300" y="0"/>
            <a:ext cx="1028700" cy="303750"/>
            <a:chOff x="0" y="0"/>
            <a:chExt cx="270933" cy="80000"/>
          </a:xfrm>
        </p:grpSpPr>
        <p:sp>
          <p:nvSpPr>
            <p:cNvPr id="6" name="Freeform 6">
              <a:extLst>
                <a:ext uri="{FF2B5EF4-FFF2-40B4-BE49-F238E27FC236}">
                  <a16:creationId xmlns:a16="http://schemas.microsoft.com/office/drawing/2014/main" id="{CED8C0B8-5B70-5B58-1439-4729D3775D5D}"/>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7" name="TextBox 7">
              <a:extLst>
                <a:ext uri="{FF2B5EF4-FFF2-40B4-BE49-F238E27FC236}">
                  <a16:creationId xmlns:a16="http://schemas.microsoft.com/office/drawing/2014/main" id="{134EE902-E335-DF5E-D929-E5FEBEFA1461}"/>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sp>
        <p:nvSpPr>
          <p:cNvPr id="10" name="TextBox 10">
            <a:extLst>
              <a:ext uri="{FF2B5EF4-FFF2-40B4-BE49-F238E27FC236}">
                <a16:creationId xmlns:a16="http://schemas.microsoft.com/office/drawing/2014/main" id="{AACC2A4B-13E4-47AF-36A8-988C087F8D8E}"/>
              </a:ext>
            </a:extLst>
          </p:cNvPr>
          <p:cNvSpPr txBox="1"/>
          <p:nvPr/>
        </p:nvSpPr>
        <p:spPr>
          <a:xfrm>
            <a:off x="7772400" y="726926"/>
            <a:ext cx="3505200" cy="743793"/>
          </a:xfrm>
          <a:prstGeom prst="rect">
            <a:avLst/>
          </a:prstGeom>
        </p:spPr>
        <p:txBody>
          <a:bodyPr wrap="square" lIns="0" tIns="0" rIns="0" bIns="0" rtlCol="0" anchor="t">
            <a:spAutoFit/>
          </a:bodyPr>
          <a:lstStyle/>
          <a:p>
            <a:pPr marL="0" lvl="0" indent="0">
              <a:lnSpc>
                <a:spcPts val="5800"/>
              </a:lnSpc>
              <a:spcBef>
                <a:spcPct val="0"/>
              </a:spcBef>
            </a:pPr>
            <a:r>
              <a:rPr lang="en-US" sz="5000" dirty="0">
                <a:solidFill>
                  <a:srgbClr val="12222B"/>
                </a:solidFill>
                <a:latin typeface="Open Sans Bold"/>
              </a:rPr>
              <a:t>Singapore</a:t>
            </a:r>
            <a:endParaRPr lang="en-US" sz="5000" u="none" dirty="0">
              <a:solidFill>
                <a:srgbClr val="12222B"/>
              </a:solidFill>
              <a:latin typeface="Open Sans Bold"/>
            </a:endParaRPr>
          </a:p>
        </p:txBody>
      </p:sp>
      <p:grpSp>
        <p:nvGrpSpPr>
          <p:cNvPr id="23" name="Group 23">
            <a:extLst>
              <a:ext uri="{FF2B5EF4-FFF2-40B4-BE49-F238E27FC236}">
                <a16:creationId xmlns:a16="http://schemas.microsoft.com/office/drawing/2014/main" id="{BF9C67D5-B839-8CA2-789D-4891AFF921C0}"/>
              </a:ext>
            </a:extLst>
          </p:cNvPr>
          <p:cNvGrpSpPr/>
          <p:nvPr/>
        </p:nvGrpSpPr>
        <p:grpSpPr>
          <a:xfrm>
            <a:off x="0" y="0"/>
            <a:ext cx="1028700" cy="303750"/>
            <a:chOff x="0" y="0"/>
            <a:chExt cx="270933" cy="80000"/>
          </a:xfrm>
        </p:grpSpPr>
        <p:sp>
          <p:nvSpPr>
            <p:cNvPr id="24" name="Freeform 24">
              <a:extLst>
                <a:ext uri="{FF2B5EF4-FFF2-40B4-BE49-F238E27FC236}">
                  <a16:creationId xmlns:a16="http://schemas.microsoft.com/office/drawing/2014/main" id="{240225C0-7E9B-3F8C-E799-823FFF4A6219}"/>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B4B4B4"/>
            </a:solidFill>
          </p:spPr>
        </p:sp>
        <p:sp>
          <p:nvSpPr>
            <p:cNvPr id="25" name="TextBox 25">
              <a:extLst>
                <a:ext uri="{FF2B5EF4-FFF2-40B4-BE49-F238E27FC236}">
                  <a16:creationId xmlns:a16="http://schemas.microsoft.com/office/drawing/2014/main" id="{D2B657B6-7776-D373-5BDA-C63661DD53E4}"/>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26" name="Group 26">
            <a:extLst>
              <a:ext uri="{FF2B5EF4-FFF2-40B4-BE49-F238E27FC236}">
                <a16:creationId xmlns:a16="http://schemas.microsoft.com/office/drawing/2014/main" id="{69F8908C-CB4F-85DC-14B1-8E43B8FBDA3B}"/>
              </a:ext>
            </a:extLst>
          </p:cNvPr>
          <p:cNvGrpSpPr/>
          <p:nvPr/>
        </p:nvGrpSpPr>
        <p:grpSpPr>
          <a:xfrm>
            <a:off x="17259300" y="9983250"/>
            <a:ext cx="1028700" cy="303750"/>
            <a:chOff x="0" y="0"/>
            <a:chExt cx="270933" cy="80000"/>
          </a:xfrm>
        </p:grpSpPr>
        <p:sp>
          <p:nvSpPr>
            <p:cNvPr id="27" name="Freeform 27">
              <a:extLst>
                <a:ext uri="{FF2B5EF4-FFF2-40B4-BE49-F238E27FC236}">
                  <a16:creationId xmlns:a16="http://schemas.microsoft.com/office/drawing/2014/main" id="{F4E93E9A-B2AC-AA2D-2235-2D131199C961}"/>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B4B4B4"/>
            </a:solidFill>
          </p:spPr>
        </p:sp>
        <p:sp>
          <p:nvSpPr>
            <p:cNvPr id="28" name="TextBox 28">
              <a:extLst>
                <a:ext uri="{FF2B5EF4-FFF2-40B4-BE49-F238E27FC236}">
                  <a16:creationId xmlns:a16="http://schemas.microsoft.com/office/drawing/2014/main" id="{0BF3AF88-5D7A-7B52-FE5D-D46E43726065}"/>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sp>
        <p:nvSpPr>
          <p:cNvPr id="33" name="Rectangle 5">
            <a:extLst>
              <a:ext uri="{FF2B5EF4-FFF2-40B4-BE49-F238E27FC236}">
                <a16:creationId xmlns:a16="http://schemas.microsoft.com/office/drawing/2014/main" id="{C031E346-FD33-73E5-C914-CEE9CD2AFCE3}"/>
              </a:ext>
            </a:extLst>
          </p:cNvPr>
          <p:cNvSpPr>
            <a:spLocks noChangeArrowheads="1"/>
          </p:cNvSpPr>
          <p:nvPr/>
        </p:nvSpPr>
        <p:spPr bwMode="auto">
          <a:xfrm>
            <a:off x="11505753" y="2126514"/>
            <a:ext cx="6099498" cy="313932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dirty="0"/>
              <a:t>Singapore is a leader in Online Dispute Resolution (ODR), supported by strong digital infrastructure and legal innovation. The Community Justice and Tribunals System (CJTS) allows resolution of small claims and community disputes entirely online. The Singapore International Mediation Centre (SIMC) facilitates cross-border disputes with virtual mediation, while its Arb-Med-Arb protocol enforces mediated settlements as arbitral awards. The 2019 Singapore Convention on Mediation also bolsters the enforceability of international mediated agreements, showcasing Singapore's commitment to accessible and efficient dispute resolution.</a:t>
            </a:r>
          </a:p>
        </p:txBody>
      </p:sp>
      <p:sp>
        <p:nvSpPr>
          <p:cNvPr id="38" name="TextBox 37">
            <a:extLst>
              <a:ext uri="{FF2B5EF4-FFF2-40B4-BE49-F238E27FC236}">
                <a16:creationId xmlns:a16="http://schemas.microsoft.com/office/drawing/2014/main" id="{9DAB33B6-0D0F-2549-A657-9BD7D008120D}"/>
              </a:ext>
            </a:extLst>
          </p:cNvPr>
          <p:cNvSpPr txBox="1"/>
          <p:nvPr/>
        </p:nvSpPr>
        <p:spPr>
          <a:xfrm>
            <a:off x="11621151" y="6089305"/>
            <a:ext cx="5806695" cy="2862322"/>
          </a:xfrm>
          <a:prstGeom prst="rect">
            <a:avLst/>
          </a:prstGeom>
          <a:noFill/>
        </p:spPr>
        <p:txBody>
          <a:bodyPr wrap="square">
            <a:spAutoFit/>
          </a:bodyPr>
          <a:lstStyle/>
          <a:p>
            <a:pPr marL="285750" indent="-285750">
              <a:buFont typeface="Arial" panose="020B0604020202020204" pitchFamily="34" charset="0"/>
              <a:buChar char="•"/>
            </a:pPr>
            <a:r>
              <a:rPr lang="en-IN" dirty="0">
                <a:hlinkClick r:id="rId2"/>
              </a:rPr>
              <a:t>https://www.researchgate.net/figure/Selected-countries-and-ODR-decadal-trends-Bangladesh-India-and-Pakistan-demonstrate_fig2_259874620?utm_source=chatgpt.com</a:t>
            </a:r>
            <a:endParaRPr lang="en-IN" dirty="0"/>
          </a:p>
          <a:p>
            <a:pPr marL="285750" indent="-285750">
              <a:buFont typeface="Arial" panose="020B0604020202020204" pitchFamily="34" charset="0"/>
              <a:buChar char="•"/>
            </a:pPr>
            <a:r>
              <a:rPr lang="en-IN" dirty="0">
                <a:hlinkClick r:id="rId3"/>
              </a:rPr>
              <a:t>https://www.academia.edu/86011904/International_Dispute_Resolution_Survey_2022_Final_Report?utm_source=chatgpt.com</a:t>
            </a:r>
            <a:endParaRPr lang="en-IN" dirty="0"/>
          </a:p>
          <a:p>
            <a:pPr marL="285750" indent="-285750">
              <a:buFont typeface="Arial" panose="020B0604020202020204" pitchFamily="34" charset="0"/>
              <a:buChar char="•"/>
            </a:pPr>
            <a:r>
              <a:rPr lang="en-IN" dirty="0">
                <a:hlinkClick r:id="rId4"/>
              </a:rPr>
              <a:t>https://sidra.smu.edu.sg/sites/sidra.smu.edu.sg/files/survey-2022/22_0068%20SMU%20SIDRA%20Survey%20Report%202022_FA4%28C%29.pdf?utm_source=chatgpt.com</a:t>
            </a:r>
            <a:endParaRPr lang="en-IN" dirty="0"/>
          </a:p>
        </p:txBody>
      </p:sp>
      <p:pic>
        <p:nvPicPr>
          <p:cNvPr id="9" name="Picture 8">
            <a:extLst>
              <a:ext uri="{FF2B5EF4-FFF2-40B4-BE49-F238E27FC236}">
                <a16:creationId xmlns:a16="http://schemas.microsoft.com/office/drawing/2014/main" id="{1EBC6628-7E26-FF41-2643-511CC2ECFA3D}"/>
              </a:ext>
            </a:extLst>
          </p:cNvPr>
          <p:cNvPicPr>
            <a:picLocks noChangeAspect="1"/>
          </p:cNvPicPr>
          <p:nvPr/>
        </p:nvPicPr>
        <p:blipFill>
          <a:blip r:embed="rId5"/>
          <a:stretch>
            <a:fillRect/>
          </a:stretch>
        </p:blipFill>
        <p:spPr>
          <a:xfrm>
            <a:off x="319785" y="2088414"/>
            <a:ext cx="10957815" cy="6580727"/>
          </a:xfrm>
          <a:prstGeom prst="rect">
            <a:avLst/>
          </a:prstGeom>
        </p:spPr>
      </p:pic>
    </p:spTree>
    <p:extLst>
      <p:ext uri="{BB962C8B-B14F-4D97-AF65-F5344CB8AC3E}">
        <p14:creationId xmlns:p14="http://schemas.microsoft.com/office/powerpoint/2010/main" val="34157466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10AAF46-55C0-519D-1FCD-5E03086AE6DE}"/>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05D3BF7D-6183-2974-1E7B-5A5C55C29E3C}"/>
              </a:ext>
            </a:extLst>
          </p:cNvPr>
          <p:cNvGrpSpPr/>
          <p:nvPr/>
        </p:nvGrpSpPr>
        <p:grpSpPr>
          <a:xfrm>
            <a:off x="0" y="9983250"/>
            <a:ext cx="1028700" cy="303750"/>
            <a:chOff x="0" y="0"/>
            <a:chExt cx="270933" cy="80000"/>
          </a:xfrm>
        </p:grpSpPr>
        <p:sp>
          <p:nvSpPr>
            <p:cNvPr id="3" name="Freeform 3">
              <a:extLst>
                <a:ext uri="{FF2B5EF4-FFF2-40B4-BE49-F238E27FC236}">
                  <a16:creationId xmlns:a16="http://schemas.microsoft.com/office/drawing/2014/main" id="{DF806000-6BC9-A965-5675-0248DA966696}"/>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4" name="TextBox 4">
              <a:extLst>
                <a:ext uri="{FF2B5EF4-FFF2-40B4-BE49-F238E27FC236}">
                  <a16:creationId xmlns:a16="http://schemas.microsoft.com/office/drawing/2014/main" id="{CFA305EE-86EA-8A7B-E5A2-A1CABD2C74F1}"/>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5" name="Group 5">
            <a:extLst>
              <a:ext uri="{FF2B5EF4-FFF2-40B4-BE49-F238E27FC236}">
                <a16:creationId xmlns:a16="http://schemas.microsoft.com/office/drawing/2014/main" id="{2EFC81D3-0074-CDC9-B30D-EB924D1998D7}"/>
              </a:ext>
            </a:extLst>
          </p:cNvPr>
          <p:cNvGrpSpPr/>
          <p:nvPr/>
        </p:nvGrpSpPr>
        <p:grpSpPr>
          <a:xfrm>
            <a:off x="17259300" y="0"/>
            <a:ext cx="1028700" cy="303750"/>
            <a:chOff x="0" y="0"/>
            <a:chExt cx="270933" cy="80000"/>
          </a:xfrm>
        </p:grpSpPr>
        <p:sp>
          <p:nvSpPr>
            <p:cNvPr id="6" name="Freeform 6">
              <a:extLst>
                <a:ext uri="{FF2B5EF4-FFF2-40B4-BE49-F238E27FC236}">
                  <a16:creationId xmlns:a16="http://schemas.microsoft.com/office/drawing/2014/main" id="{CA996895-9EEF-5BA5-4FF1-2CDFF0C3C0FA}"/>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7" name="TextBox 7">
              <a:extLst>
                <a:ext uri="{FF2B5EF4-FFF2-40B4-BE49-F238E27FC236}">
                  <a16:creationId xmlns:a16="http://schemas.microsoft.com/office/drawing/2014/main" id="{E1CCA4B3-65AD-CD45-6DEF-4627947B22BC}"/>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sp>
        <p:nvSpPr>
          <p:cNvPr id="10" name="TextBox 10">
            <a:extLst>
              <a:ext uri="{FF2B5EF4-FFF2-40B4-BE49-F238E27FC236}">
                <a16:creationId xmlns:a16="http://schemas.microsoft.com/office/drawing/2014/main" id="{DA8538BD-CD60-6239-F237-7E1ED3CBCBEF}"/>
              </a:ext>
            </a:extLst>
          </p:cNvPr>
          <p:cNvSpPr txBox="1"/>
          <p:nvPr/>
        </p:nvSpPr>
        <p:spPr>
          <a:xfrm>
            <a:off x="8305800" y="726926"/>
            <a:ext cx="5868702" cy="743793"/>
          </a:xfrm>
          <a:prstGeom prst="rect">
            <a:avLst/>
          </a:prstGeom>
        </p:spPr>
        <p:txBody>
          <a:bodyPr lIns="0" tIns="0" rIns="0" bIns="0" rtlCol="0" anchor="t">
            <a:spAutoFit/>
          </a:bodyPr>
          <a:lstStyle/>
          <a:p>
            <a:pPr marL="0" lvl="0" indent="0">
              <a:lnSpc>
                <a:spcPts val="5800"/>
              </a:lnSpc>
              <a:spcBef>
                <a:spcPct val="0"/>
              </a:spcBef>
            </a:pPr>
            <a:r>
              <a:rPr lang="en-US" sz="5000" dirty="0">
                <a:solidFill>
                  <a:srgbClr val="12222B"/>
                </a:solidFill>
                <a:latin typeface="Open Sans Bold"/>
              </a:rPr>
              <a:t>India</a:t>
            </a:r>
            <a:endParaRPr lang="en-US" sz="5000" u="none" dirty="0">
              <a:solidFill>
                <a:srgbClr val="12222B"/>
              </a:solidFill>
              <a:latin typeface="Open Sans Bold"/>
            </a:endParaRPr>
          </a:p>
        </p:txBody>
      </p:sp>
      <p:grpSp>
        <p:nvGrpSpPr>
          <p:cNvPr id="23" name="Group 23">
            <a:extLst>
              <a:ext uri="{FF2B5EF4-FFF2-40B4-BE49-F238E27FC236}">
                <a16:creationId xmlns:a16="http://schemas.microsoft.com/office/drawing/2014/main" id="{79A88EB2-7F6D-29D7-D96F-BD243C8038FD}"/>
              </a:ext>
            </a:extLst>
          </p:cNvPr>
          <p:cNvGrpSpPr/>
          <p:nvPr/>
        </p:nvGrpSpPr>
        <p:grpSpPr>
          <a:xfrm>
            <a:off x="0" y="0"/>
            <a:ext cx="1028700" cy="303750"/>
            <a:chOff x="0" y="0"/>
            <a:chExt cx="270933" cy="80000"/>
          </a:xfrm>
        </p:grpSpPr>
        <p:sp>
          <p:nvSpPr>
            <p:cNvPr id="24" name="Freeform 24">
              <a:extLst>
                <a:ext uri="{FF2B5EF4-FFF2-40B4-BE49-F238E27FC236}">
                  <a16:creationId xmlns:a16="http://schemas.microsoft.com/office/drawing/2014/main" id="{EEE137C4-9356-2199-3DC2-9BEDA2078800}"/>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B4B4B4"/>
            </a:solidFill>
          </p:spPr>
        </p:sp>
        <p:sp>
          <p:nvSpPr>
            <p:cNvPr id="25" name="TextBox 25">
              <a:extLst>
                <a:ext uri="{FF2B5EF4-FFF2-40B4-BE49-F238E27FC236}">
                  <a16:creationId xmlns:a16="http://schemas.microsoft.com/office/drawing/2014/main" id="{C5F38A09-9EB0-30E6-343C-D509430B2606}"/>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26" name="Group 26">
            <a:extLst>
              <a:ext uri="{FF2B5EF4-FFF2-40B4-BE49-F238E27FC236}">
                <a16:creationId xmlns:a16="http://schemas.microsoft.com/office/drawing/2014/main" id="{01A2F228-A6F1-0E1C-FE92-20C26F002FD2}"/>
              </a:ext>
            </a:extLst>
          </p:cNvPr>
          <p:cNvGrpSpPr/>
          <p:nvPr/>
        </p:nvGrpSpPr>
        <p:grpSpPr>
          <a:xfrm>
            <a:off x="17259300" y="9983250"/>
            <a:ext cx="1028700" cy="303750"/>
            <a:chOff x="0" y="0"/>
            <a:chExt cx="270933" cy="80000"/>
          </a:xfrm>
        </p:grpSpPr>
        <p:sp>
          <p:nvSpPr>
            <p:cNvPr id="27" name="Freeform 27">
              <a:extLst>
                <a:ext uri="{FF2B5EF4-FFF2-40B4-BE49-F238E27FC236}">
                  <a16:creationId xmlns:a16="http://schemas.microsoft.com/office/drawing/2014/main" id="{F93B0AE1-00F8-4659-FD4A-7123DC5B2904}"/>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B4B4B4"/>
            </a:solidFill>
          </p:spPr>
        </p:sp>
        <p:sp>
          <p:nvSpPr>
            <p:cNvPr id="28" name="TextBox 28">
              <a:extLst>
                <a:ext uri="{FF2B5EF4-FFF2-40B4-BE49-F238E27FC236}">
                  <a16:creationId xmlns:a16="http://schemas.microsoft.com/office/drawing/2014/main" id="{6B0C0551-590D-9348-D458-AD574B6D1A3C}"/>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sp>
        <p:nvSpPr>
          <p:cNvPr id="33" name="Rectangle 5">
            <a:extLst>
              <a:ext uri="{FF2B5EF4-FFF2-40B4-BE49-F238E27FC236}">
                <a16:creationId xmlns:a16="http://schemas.microsoft.com/office/drawing/2014/main" id="{449778E1-F974-66D3-84C6-1E618CAB0489}"/>
              </a:ext>
            </a:extLst>
          </p:cNvPr>
          <p:cNvSpPr>
            <a:spLocks noChangeArrowheads="1"/>
          </p:cNvSpPr>
          <p:nvPr/>
        </p:nvSpPr>
        <p:spPr bwMode="auto">
          <a:xfrm>
            <a:off x="12442458" y="1696710"/>
            <a:ext cx="5051059"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dirty="0"/>
              <a:t>India has seen a significant rise in Online Dispute Resolution (ODR) adoption, especially with platforms like Presolv360, established in 2018. This platform provides faster and cheaper resolutions for civil and commercial disputes, assisting over 450,000 parties by 2022 and reportedly saving around INR 362 million in costs and 7.8 million days compared to traditional litigation. Its reach extends to over 7,200 pin codes, benefiting underserved areas. Notably, 18% of cases were resolved before formal proceedings, reflecting a preference for early settlements. Supported by the government and regulatory bodies, the ODR landscape in India is expanding rapidly across sectors like finance, real estate, and consumer disputes.</a:t>
            </a:r>
          </a:p>
        </p:txBody>
      </p:sp>
      <p:sp>
        <p:nvSpPr>
          <p:cNvPr id="38" name="TextBox 37">
            <a:extLst>
              <a:ext uri="{FF2B5EF4-FFF2-40B4-BE49-F238E27FC236}">
                <a16:creationId xmlns:a16="http://schemas.microsoft.com/office/drawing/2014/main" id="{3A395AC0-99AB-03F1-ACEC-2F26011E55F9}"/>
              </a:ext>
            </a:extLst>
          </p:cNvPr>
          <p:cNvSpPr txBox="1"/>
          <p:nvPr/>
        </p:nvSpPr>
        <p:spPr>
          <a:xfrm>
            <a:off x="12442458" y="6631236"/>
            <a:ext cx="4816841" cy="2308324"/>
          </a:xfrm>
          <a:prstGeom prst="rect">
            <a:avLst/>
          </a:prstGeom>
          <a:noFill/>
        </p:spPr>
        <p:txBody>
          <a:bodyPr wrap="square">
            <a:spAutoFit/>
          </a:bodyPr>
          <a:lstStyle/>
          <a:p>
            <a:pPr marL="285750" indent="-285750">
              <a:buFont typeface="Arial" panose="020B0604020202020204" pitchFamily="34" charset="0"/>
              <a:buChar char="•"/>
            </a:pPr>
            <a:r>
              <a:rPr lang="en-IN" dirty="0">
                <a:hlinkClick r:id="rId2"/>
              </a:rPr>
              <a:t>https://www.onlinelegalindia.com/blogs/top-odr-platforms-in-india/?srsltid=AfmBOoq38tHHzM93SkU1DopnJme9PdemjIk_IjXwhtRoYBfo5OJYZ2j0&amp;utm_source=chatgpt.com</a:t>
            </a:r>
            <a:endParaRPr lang="en-IN" dirty="0"/>
          </a:p>
          <a:p>
            <a:pPr marL="285750" indent="-285750">
              <a:buFont typeface="Arial" panose="020B0604020202020204" pitchFamily="34" charset="0"/>
              <a:buChar char="•"/>
            </a:pPr>
            <a:r>
              <a:rPr lang="en-IN" dirty="0">
                <a:hlinkClick r:id="rId3"/>
              </a:rPr>
              <a:t>https://www.cbinsights.com/company/presolv360?utm_source=chatgpt.com</a:t>
            </a:r>
            <a:endParaRPr lang="en-IN" dirty="0"/>
          </a:p>
          <a:p>
            <a:endParaRPr lang="en-IN" dirty="0"/>
          </a:p>
        </p:txBody>
      </p:sp>
      <p:pic>
        <p:nvPicPr>
          <p:cNvPr id="13" name="Picture 12">
            <a:extLst>
              <a:ext uri="{FF2B5EF4-FFF2-40B4-BE49-F238E27FC236}">
                <a16:creationId xmlns:a16="http://schemas.microsoft.com/office/drawing/2014/main" id="{4F19F689-4585-F919-FD88-AD5091283D8D}"/>
              </a:ext>
            </a:extLst>
          </p:cNvPr>
          <p:cNvPicPr>
            <a:picLocks noChangeAspect="1"/>
          </p:cNvPicPr>
          <p:nvPr/>
        </p:nvPicPr>
        <p:blipFill>
          <a:blip r:embed="rId4"/>
          <a:stretch>
            <a:fillRect/>
          </a:stretch>
        </p:blipFill>
        <p:spPr>
          <a:xfrm>
            <a:off x="552849" y="1696710"/>
            <a:ext cx="11597557" cy="6526498"/>
          </a:xfrm>
          <a:prstGeom prst="rect">
            <a:avLst/>
          </a:prstGeom>
        </p:spPr>
      </p:pic>
    </p:spTree>
    <p:extLst>
      <p:ext uri="{BB962C8B-B14F-4D97-AF65-F5344CB8AC3E}">
        <p14:creationId xmlns:p14="http://schemas.microsoft.com/office/powerpoint/2010/main" val="34530394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0AA91C-ED20-7A46-75BA-28A94F2824B1}"/>
            </a:ext>
          </a:extLst>
        </p:cNvPr>
        <p:cNvGrpSpPr/>
        <p:nvPr/>
      </p:nvGrpSpPr>
      <p:grpSpPr>
        <a:xfrm>
          <a:off x="0" y="0"/>
          <a:ext cx="0" cy="0"/>
          <a:chOff x="0" y="0"/>
          <a:chExt cx="0" cy="0"/>
        </a:xfrm>
      </p:grpSpPr>
      <p:pic>
        <p:nvPicPr>
          <p:cNvPr id="14" name="Picture 14" descr="Two business people communicating and sharing">
            <a:extLst>
              <a:ext uri="{FF2B5EF4-FFF2-40B4-BE49-F238E27FC236}">
                <a16:creationId xmlns:a16="http://schemas.microsoft.com/office/drawing/2014/main" id="{2C9C22C4-1C62-EC7E-40E1-EB4E9CB8334D}"/>
              </a:ext>
            </a:extLst>
          </p:cNvPr>
          <p:cNvPicPr>
            <a:picLocks noChangeAspect="1"/>
          </p:cNvPicPr>
          <p:nvPr/>
        </p:nvPicPr>
        <p:blipFill>
          <a:blip r:embed="rId2">
            <a:extLst>
              <a:ext uri="{28A0092B-C50C-407E-A947-70E740481C1C}">
                <a14:useLocalDpi xmlns:a14="http://schemas.microsoft.com/office/drawing/2010/main" val="0"/>
              </a:ext>
            </a:extLst>
          </a:blip>
          <a:srcRect l="24236" r="24236"/>
          <a:stretch/>
        </p:blipFill>
        <p:spPr>
          <a:xfrm>
            <a:off x="-1" y="0"/>
            <a:ext cx="7952993" cy="10287000"/>
          </a:xfrm>
          <a:prstGeom prst="rect">
            <a:avLst/>
          </a:prstGeom>
        </p:spPr>
      </p:pic>
      <p:sp>
        <p:nvSpPr>
          <p:cNvPr id="22" name="TextBox 22">
            <a:extLst>
              <a:ext uri="{FF2B5EF4-FFF2-40B4-BE49-F238E27FC236}">
                <a16:creationId xmlns:a16="http://schemas.microsoft.com/office/drawing/2014/main" id="{67370BBC-A486-FF85-3152-F8B3DDC6029E}"/>
              </a:ext>
            </a:extLst>
          </p:cNvPr>
          <p:cNvSpPr txBox="1"/>
          <p:nvPr/>
        </p:nvSpPr>
        <p:spPr>
          <a:xfrm>
            <a:off x="8510396" y="1790700"/>
            <a:ext cx="9220200" cy="7300460"/>
          </a:xfrm>
          <a:prstGeom prst="rect">
            <a:avLst/>
          </a:prstGeom>
        </p:spPr>
        <p:txBody>
          <a:bodyPr wrap="square" lIns="0" tIns="0" rIns="0" bIns="0" rtlCol="0" anchor="t">
            <a:spAutoFit/>
          </a:bodyPr>
          <a:lstStyle/>
          <a:p>
            <a:pPr marL="457200" indent="-457200">
              <a:lnSpc>
                <a:spcPct val="200000"/>
              </a:lnSpc>
              <a:spcBef>
                <a:spcPct val="0"/>
              </a:spcBef>
              <a:buFont typeface="+mj-lt"/>
              <a:buAutoNum type="arabicPeriod"/>
            </a:pPr>
            <a:r>
              <a:rPr lang="en-IN" sz="2000" b="1" u="sng" dirty="0"/>
              <a:t>Legal Uncertainty and Enforceability: </a:t>
            </a:r>
            <a:r>
              <a:rPr lang="en-US" sz="2000" dirty="0"/>
              <a:t>While ODR platforms offer speed and efficiency, many jurisdictions still </a:t>
            </a:r>
            <a:r>
              <a:rPr lang="en-US" sz="2000" b="1" dirty="0"/>
              <a:t>lack clear regulations </a:t>
            </a:r>
            <a:r>
              <a:rPr lang="en-US" sz="2000" dirty="0"/>
              <a:t>for enforcing digitally negotiated settlements, especially those involving smart contracts or cross-border elements. Without strong legal backing, outcomes may be challenged or ignored.</a:t>
            </a:r>
          </a:p>
          <a:p>
            <a:pPr marL="457200" indent="-457200">
              <a:lnSpc>
                <a:spcPct val="200000"/>
              </a:lnSpc>
              <a:spcBef>
                <a:spcPct val="0"/>
              </a:spcBef>
              <a:buFont typeface="+mj-lt"/>
              <a:buAutoNum type="arabicPeriod"/>
            </a:pPr>
            <a:r>
              <a:rPr lang="en-US" sz="2000" b="1" u="sng" dirty="0"/>
              <a:t>User Accessibility and the Digital Divide: </a:t>
            </a:r>
            <a:r>
              <a:rPr lang="en-US" sz="2000" dirty="0"/>
              <a:t>ODR risks, </a:t>
            </a:r>
            <a:r>
              <a:rPr lang="en-US" sz="2000" b="1" dirty="0"/>
              <a:t>excluding users who lack internet access</a:t>
            </a:r>
            <a:r>
              <a:rPr lang="en-US" sz="2000" dirty="0"/>
              <a:t>, </a:t>
            </a:r>
            <a:r>
              <a:rPr lang="en-US" sz="2000" b="1" dirty="0"/>
              <a:t>digital literacy, or access to devices</a:t>
            </a:r>
            <a:r>
              <a:rPr lang="en-US" sz="2000" dirty="0"/>
              <a:t>, particularly in rural or low-income communities. This undermines the promise of inclusive justice and may create additional layers of inequality in dispute resolution.</a:t>
            </a:r>
          </a:p>
          <a:p>
            <a:pPr marL="457200" indent="-457200">
              <a:lnSpc>
                <a:spcPct val="200000"/>
              </a:lnSpc>
              <a:spcBef>
                <a:spcPct val="0"/>
              </a:spcBef>
              <a:buFont typeface="+mj-lt"/>
              <a:buAutoNum type="arabicPeriod"/>
            </a:pPr>
            <a:r>
              <a:rPr lang="en-US" sz="2000" b="1" u="sng" dirty="0"/>
              <a:t>System Integrity and Trust Issues:</a:t>
            </a:r>
            <a:r>
              <a:rPr lang="en-US" sz="2000" u="sng" dirty="0"/>
              <a:t> </a:t>
            </a:r>
            <a:r>
              <a:rPr lang="en-US" sz="2000" dirty="0"/>
              <a:t>Cases of </a:t>
            </a:r>
            <a:r>
              <a:rPr lang="en-US" sz="2000" b="1" dirty="0"/>
              <a:t>low usage and eventual shutdowns</a:t>
            </a:r>
            <a:r>
              <a:rPr lang="en-US" sz="2000" dirty="0"/>
              <a:t>, such as the </a:t>
            </a:r>
            <a:r>
              <a:rPr lang="en-US" sz="2000" b="1" dirty="0"/>
              <a:t>EU’s ODR platform in 2024</a:t>
            </a:r>
            <a:r>
              <a:rPr lang="en-US" sz="2000" dirty="0"/>
              <a:t>, highlight how poor user experience, weak governance, or lack of transparency can lead to platform failure. For ODR to scale sustainably, trust, usability, and accountability must be built into the core design.</a:t>
            </a:r>
          </a:p>
        </p:txBody>
      </p:sp>
      <p:sp>
        <p:nvSpPr>
          <p:cNvPr id="23" name="TextBox 23">
            <a:extLst>
              <a:ext uri="{FF2B5EF4-FFF2-40B4-BE49-F238E27FC236}">
                <a16:creationId xmlns:a16="http://schemas.microsoft.com/office/drawing/2014/main" id="{33423B00-9183-0116-3563-7197EB113BEC}"/>
              </a:ext>
            </a:extLst>
          </p:cNvPr>
          <p:cNvSpPr txBox="1"/>
          <p:nvPr/>
        </p:nvSpPr>
        <p:spPr>
          <a:xfrm>
            <a:off x="8881719" y="527202"/>
            <a:ext cx="8477554" cy="830997"/>
          </a:xfrm>
          <a:prstGeom prst="rect">
            <a:avLst/>
          </a:prstGeom>
        </p:spPr>
        <p:txBody>
          <a:bodyPr wrap="square" lIns="0" tIns="0" rIns="0" bIns="0" rtlCol="0" anchor="t">
            <a:spAutoFit/>
          </a:bodyPr>
          <a:lstStyle/>
          <a:p>
            <a:pPr algn="ctr"/>
            <a:r>
              <a:rPr lang="en-IN" sz="5400" dirty="0">
                <a:latin typeface="Open Sans Bold" panose="020B0604020202020204" charset="0"/>
                <a:cs typeface="Open Sans Bold" panose="020B0604020202020204" charset="0"/>
              </a:rPr>
              <a:t>Challenges of ODR</a:t>
            </a:r>
            <a:endParaRPr lang="en-IN" sz="5400" b="1" dirty="0">
              <a:effectLst/>
              <a:latin typeface="Open Sans Bold" panose="020B0604020202020204" charset="0"/>
              <a:cs typeface="Open Sans Bold" panose="020B0604020202020204" charset="0"/>
            </a:endParaRPr>
          </a:p>
        </p:txBody>
      </p:sp>
      <p:grpSp>
        <p:nvGrpSpPr>
          <p:cNvPr id="24" name="Group 24">
            <a:extLst>
              <a:ext uri="{FF2B5EF4-FFF2-40B4-BE49-F238E27FC236}">
                <a16:creationId xmlns:a16="http://schemas.microsoft.com/office/drawing/2014/main" id="{2EEC4070-4AE9-4502-3113-77673FD53671}"/>
              </a:ext>
            </a:extLst>
          </p:cNvPr>
          <p:cNvGrpSpPr/>
          <p:nvPr/>
        </p:nvGrpSpPr>
        <p:grpSpPr>
          <a:xfrm>
            <a:off x="0" y="9983250"/>
            <a:ext cx="1028700" cy="303750"/>
            <a:chOff x="0" y="0"/>
            <a:chExt cx="270933" cy="80000"/>
          </a:xfrm>
        </p:grpSpPr>
        <p:sp>
          <p:nvSpPr>
            <p:cNvPr id="25" name="Freeform 25">
              <a:extLst>
                <a:ext uri="{FF2B5EF4-FFF2-40B4-BE49-F238E27FC236}">
                  <a16:creationId xmlns:a16="http://schemas.microsoft.com/office/drawing/2014/main" id="{69080AF2-6BA7-AC7A-4FFB-10F76DC07904}"/>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26" name="TextBox 26">
              <a:extLst>
                <a:ext uri="{FF2B5EF4-FFF2-40B4-BE49-F238E27FC236}">
                  <a16:creationId xmlns:a16="http://schemas.microsoft.com/office/drawing/2014/main" id="{E10331AD-92FD-557D-F08F-D930AA2545FD}"/>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27" name="Group 27">
            <a:extLst>
              <a:ext uri="{FF2B5EF4-FFF2-40B4-BE49-F238E27FC236}">
                <a16:creationId xmlns:a16="http://schemas.microsoft.com/office/drawing/2014/main" id="{94C16E26-1021-11E3-9A89-FA1A0BDC2A0F}"/>
              </a:ext>
            </a:extLst>
          </p:cNvPr>
          <p:cNvGrpSpPr/>
          <p:nvPr/>
        </p:nvGrpSpPr>
        <p:grpSpPr>
          <a:xfrm>
            <a:off x="0" y="0"/>
            <a:ext cx="1028700" cy="303750"/>
            <a:chOff x="0" y="0"/>
            <a:chExt cx="270933" cy="80000"/>
          </a:xfrm>
        </p:grpSpPr>
        <p:sp>
          <p:nvSpPr>
            <p:cNvPr id="28" name="Freeform 28">
              <a:extLst>
                <a:ext uri="{FF2B5EF4-FFF2-40B4-BE49-F238E27FC236}">
                  <a16:creationId xmlns:a16="http://schemas.microsoft.com/office/drawing/2014/main" id="{E70F65E3-C199-4354-6EB6-991F37CCF7FD}"/>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B4B4B4"/>
            </a:solidFill>
          </p:spPr>
        </p:sp>
        <p:sp>
          <p:nvSpPr>
            <p:cNvPr id="29" name="TextBox 29">
              <a:extLst>
                <a:ext uri="{FF2B5EF4-FFF2-40B4-BE49-F238E27FC236}">
                  <a16:creationId xmlns:a16="http://schemas.microsoft.com/office/drawing/2014/main" id="{91343E0A-460B-4170-C31F-F8B71E5D84A0}"/>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spTree>
    <p:extLst>
      <p:ext uri="{BB962C8B-B14F-4D97-AF65-F5344CB8AC3E}">
        <p14:creationId xmlns:p14="http://schemas.microsoft.com/office/powerpoint/2010/main" val="282405706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DF0F0"/>
        </a:solidFill>
        <a:effectLst/>
      </p:bgPr>
    </p:bg>
    <p:spTree>
      <p:nvGrpSpPr>
        <p:cNvPr id="1" name=""/>
        <p:cNvGrpSpPr/>
        <p:nvPr/>
      </p:nvGrpSpPr>
      <p:grpSpPr>
        <a:xfrm>
          <a:off x="0" y="0"/>
          <a:ext cx="0" cy="0"/>
          <a:chOff x="0" y="0"/>
          <a:chExt cx="0" cy="0"/>
        </a:xfrm>
      </p:grpSpPr>
      <p:grpSp>
        <p:nvGrpSpPr>
          <p:cNvPr id="2" name="Group 2"/>
          <p:cNvGrpSpPr/>
          <p:nvPr/>
        </p:nvGrpSpPr>
        <p:grpSpPr>
          <a:xfrm>
            <a:off x="8534400" y="1028700"/>
            <a:ext cx="9753600" cy="615893"/>
            <a:chOff x="0" y="0"/>
            <a:chExt cx="2592095" cy="162211"/>
          </a:xfrm>
        </p:grpSpPr>
        <p:sp>
          <p:nvSpPr>
            <p:cNvPr id="3" name="Freeform 3"/>
            <p:cNvSpPr/>
            <p:nvPr/>
          </p:nvSpPr>
          <p:spPr>
            <a:xfrm>
              <a:off x="0" y="0"/>
              <a:ext cx="2592095" cy="162211"/>
            </a:xfrm>
            <a:custGeom>
              <a:avLst/>
              <a:gdLst/>
              <a:ahLst/>
              <a:cxnLst/>
              <a:rect l="l" t="t" r="r" b="b"/>
              <a:pathLst>
                <a:path w="2592095" h="162211">
                  <a:moveTo>
                    <a:pt x="0" y="0"/>
                  </a:moveTo>
                  <a:lnTo>
                    <a:pt x="2592095" y="0"/>
                  </a:lnTo>
                  <a:lnTo>
                    <a:pt x="2592095" y="162211"/>
                  </a:lnTo>
                  <a:lnTo>
                    <a:pt x="0" y="162211"/>
                  </a:lnTo>
                  <a:close/>
                </a:path>
              </a:pathLst>
            </a:custGeom>
            <a:solidFill>
              <a:srgbClr val="FFFFFF"/>
            </a:solidFill>
          </p:spPr>
        </p:sp>
        <p:sp>
          <p:nvSpPr>
            <p:cNvPr id="4" name="TextBox 4"/>
            <p:cNvSpPr txBox="1"/>
            <p:nvPr/>
          </p:nvSpPr>
          <p:spPr>
            <a:xfrm>
              <a:off x="0" y="0"/>
              <a:ext cx="2563358" cy="162211"/>
            </a:xfrm>
            <a:prstGeom prst="rect">
              <a:avLst/>
            </a:prstGeom>
          </p:spPr>
          <p:txBody>
            <a:bodyPr lIns="50800" tIns="50800" rIns="50800" bIns="50800" rtlCol="0" anchor="ctr"/>
            <a:lstStyle/>
            <a:p>
              <a:pPr algn="ctr">
                <a:lnSpc>
                  <a:spcPts val="2940"/>
                </a:lnSpc>
              </a:pPr>
              <a:r>
                <a:rPr lang="en-US" sz="2100" u="none" dirty="0">
                  <a:solidFill>
                    <a:srgbClr val="2C434E"/>
                  </a:solidFill>
                  <a:latin typeface="Noto Sans Bold"/>
                </a:rPr>
                <a:t>BUSINESS AND CORPORATE</a:t>
              </a:r>
            </a:p>
          </p:txBody>
        </p:sp>
      </p:grpSp>
      <p:pic>
        <p:nvPicPr>
          <p:cNvPr id="5" name="Picture 5"/>
          <p:cNvPicPr>
            <a:picLocks noChangeAspect="1"/>
          </p:cNvPicPr>
          <p:nvPr/>
        </p:nvPicPr>
        <p:blipFill rotWithShape="1">
          <a:blip r:embed="rId2"/>
          <a:srcRect l="2782" t="2397" b="2397"/>
          <a:stretch/>
        </p:blipFill>
        <p:spPr>
          <a:xfrm>
            <a:off x="0" y="0"/>
            <a:ext cx="7825908" cy="10287000"/>
          </a:xfrm>
          <a:prstGeom prst="rect">
            <a:avLst/>
          </a:prstGeom>
        </p:spPr>
      </p:pic>
      <p:grpSp>
        <p:nvGrpSpPr>
          <p:cNvPr id="6" name="Group 6"/>
          <p:cNvGrpSpPr/>
          <p:nvPr/>
        </p:nvGrpSpPr>
        <p:grpSpPr>
          <a:xfrm>
            <a:off x="0" y="1028700"/>
            <a:ext cx="2162488" cy="596049"/>
            <a:chOff x="0" y="0"/>
            <a:chExt cx="1536012" cy="156984"/>
          </a:xfrm>
        </p:grpSpPr>
        <p:sp>
          <p:nvSpPr>
            <p:cNvPr id="7" name="Freeform 7"/>
            <p:cNvSpPr/>
            <p:nvPr/>
          </p:nvSpPr>
          <p:spPr>
            <a:xfrm>
              <a:off x="0" y="0"/>
              <a:ext cx="1536012" cy="156984"/>
            </a:xfrm>
            <a:custGeom>
              <a:avLst/>
              <a:gdLst/>
              <a:ahLst/>
              <a:cxnLst/>
              <a:rect l="l" t="t" r="r" b="b"/>
              <a:pathLst>
                <a:path w="1536012" h="156984">
                  <a:moveTo>
                    <a:pt x="0" y="0"/>
                  </a:moveTo>
                  <a:lnTo>
                    <a:pt x="1536012" y="0"/>
                  </a:lnTo>
                  <a:lnTo>
                    <a:pt x="1536012" y="156984"/>
                  </a:lnTo>
                  <a:lnTo>
                    <a:pt x="0" y="156984"/>
                  </a:lnTo>
                  <a:close/>
                </a:path>
              </a:pathLst>
            </a:custGeom>
            <a:solidFill>
              <a:srgbClr val="FFFFFF"/>
            </a:solidFill>
          </p:spPr>
        </p:sp>
        <p:sp>
          <p:nvSpPr>
            <p:cNvPr id="8" name="TextBox 8"/>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9" name="Group 9"/>
          <p:cNvGrpSpPr/>
          <p:nvPr/>
        </p:nvGrpSpPr>
        <p:grpSpPr>
          <a:xfrm>
            <a:off x="0" y="8452851"/>
            <a:ext cx="2162488" cy="596049"/>
            <a:chOff x="0" y="0"/>
            <a:chExt cx="1536012" cy="156984"/>
          </a:xfrm>
        </p:grpSpPr>
        <p:sp>
          <p:nvSpPr>
            <p:cNvPr id="10" name="Freeform 10"/>
            <p:cNvSpPr/>
            <p:nvPr/>
          </p:nvSpPr>
          <p:spPr>
            <a:xfrm>
              <a:off x="0" y="0"/>
              <a:ext cx="1536012" cy="156984"/>
            </a:xfrm>
            <a:custGeom>
              <a:avLst/>
              <a:gdLst/>
              <a:ahLst/>
              <a:cxnLst/>
              <a:rect l="l" t="t" r="r" b="b"/>
              <a:pathLst>
                <a:path w="1536012" h="156984">
                  <a:moveTo>
                    <a:pt x="0" y="0"/>
                  </a:moveTo>
                  <a:lnTo>
                    <a:pt x="1536012" y="0"/>
                  </a:lnTo>
                  <a:lnTo>
                    <a:pt x="1536012" y="156984"/>
                  </a:lnTo>
                  <a:lnTo>
                    <a:pt x="0" y="156984"/>
                  </a:lnTo>
                  <a:close/>
                </a:path>
              </a:pathLst>
            </a:custGeom>
            <a:solidFill>
              <a:srgbClr val="7ED8FD"/>
            </a:solidFill>
          </p:spPr>
        </p:sp>
        <p:sp>
          <p:nvSpPr>
            <p:cNvPr id="11" name="TextBox 11"/>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12" name="Group 12"/>
          <p:cNvGrpSpPr/>
          <p:nvPr/>
        </p:nvGrpSpPr>
        <p:grpSpPr>
          <a:xfrm>
            <a:off x="8534400" y="8472695"/>
            <a:ext cx="9753600" cy="576205"/>
            <a:chOff x="0" y="0"/>
            <a:chExt cx="2517855" cy="135474"/>
          </a:xfrm>
        </p:grpSpPr>
        <p:sp>
          <p:nvSpPr>
            <p:cNvPr id="13" name="Freeform 13"/>
            <p:cNvSpPr/>
            <p:nvPr/>
          </p:nvSpPr>
          <p:spPr>
            <a:xfrm>
              <a:off x="0" y="0"/>
              <a:ext cx="2517855" cy="135474"/>
            </a:xfrm>
            <a:custGeom>
              <a:avLst/>
              <a:gdLst/>
              <a:ahLst/>
              <a:cxnLst/>
              <a:rect l="l" t="t" r="r" b="b"/>
              <a:pathLst>
                <a:path w="2517855" h="135474">
                  <a:moveTo>
                    <a:pt x="0" y="0"/>
                  </a:moveTo>
                  <a:lnTo>
                    <a:pt x="2517855" y="0"/>
                  </a:lnTo>
                  <a:lnTo>
                    <a:pt x="2517855" y="135474"/>
                  </a:lnTo>
                  <a:lnTo>
                    <a:pt x="0" y="135474"/>
                  </a:lnTo>
                  <a:close/>
                </a:path>
              </a:pathLst>
            </a:custGeom>
            <a:solidFill>
              <a:srgbClr val="7ED8FD"/>
            </a:solidFill>
          </p:spPr>
        </p:sp>
        <p:sp>
          <p:nvSpPr>
            <p:cNvPr id="14" name="TextBox 14"/>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sp>
        <p:nvSpPr>
          <p:cNvPr id="15" name="TextBox 15"/>
          <p:cNvSpPr txBox="1"/>
          <p:nvPr/>
        </p:nvSpPr>
        <p:spPr>
          <a:xfrm>
            <a:off x="9127303" y="2615276"/>
            <a:ext cx="8848774" cy="2345633"/>
          </a:xfrm>
          <a:prstGeom prst="rect">
            <a:avLst/>
          </a:prstGeom>
        </p:spPr>
        <p:txBody>
          <a:bodyPr lIns="0" tIns="0" rIns="0" bIns="0" rtlCol="0" anchor="t">
            <a:spAutoFit/>
          </a:bodyPr>
          <a:lstStyle/>
          <a:p>
            <a:pPr marL="0" lvl="0" indent="0" algn="ctr">
              <a:lnSpc>
                <a:spcPts val="9267"/>
              </a:lnSpc>
              <a:spcBef>
                <a:spcPct val="0"/>
              </a:spcBef>
            </a:pPr>
            <a:r>
              <a:rPr lang="en-US" sz="7988" u="none">
                <a:solidFill>
                  <a:srgbClr val="12222B"/>
                </a:solidFill>
                <a:latin typeface="Open Sans Bold"/>
              </a:rPr>
              <a:t>thanks for</a:t>
            </a:r>
          </a:p>
          <a:p>
            <a:pPr marL="0" lvl="0" indent="0" algn="ctr">
              <a:lnSpc>
                <a:spcPts val="9267"/>
              </a:lnSpc>
              <a:spcBef>
                <a:spcPct val="0"/>
              </a:spcBef>
            </a:pPr>
            <a:r>
              <a:rPr lang="en-US" sz="7988" u="none">
                <a:solidFill>
                  <a:srgbClr val="12222B"/>
                </a:solidFill>
                <a:latin typeface="Open Sans Bold"/>
              </a:rPr>
              <a:t>watching</a:t>
            </a:r>
          </a:p>
        </p:txBody>
      </p:sp>
      <p:sp>
        <p:nvSpPr>
          <p:cNvPr id="16" name="TextBox 16"/>
          <p:cNvSpPr txBox="1"/>
          <p:nvPr/>
        </p:nvSpPr>
        <p:spPr>
          <a:xfrm>
            <a:off x="10889146" y="5637184"/>
            <a:ext cx="5325088" cy="2072640"/>
          </a:xfrm>
          <a:prstGeom prst="rect">
            <a:avLst/>
          </a:prstGeom>
        </p:spPr>
        <p:txBody>
          <a:bodyPr lIns="0" tIns="0" rIns="0" bIns="0" rtlCol="0" anchor="t">
            <a:spAutoFit/>
          </a:bodyPr>
          <a:lstStyle/>
          <a:p>
            <a:pPr marL="0" lvl="0" indent="0" algn="ctr">
              <a:lnSpc>
                <a:spcPts val="3359"/>
              </a:lnSpc>
              <a:spcBef>
                <a:spcPct val="0"/>
              </a:spcBef>
            </a:pPr>
            <a:r>
              <a:rPr lang="en-US" sz="2400" u="none">
                <a:solidFill>
                  <a:srgbClr val="000000"/>
                </a:solidFill>
                <a:latin typeface="Noto Sans"/>
              </a:rPr>
              <a:t>Presentations are communication tools that can be used as demonstrations, lectures, speeches, reports, and more. It is mostly presented before an audience. </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028700" y="8493760"/>
            <a:ext cx="3433112" cy="598083"/>
            <a:chOff x="0" y="0"/>
            <a:chExt cx="904194" cy="157520"/>
          </a:xfrm>
        </p:grpSpPr>
        <p:sp>
          <p:nvSpPr>
            <p:cNvPr id="3" name="Freeform 3"/>
            <p:cNvSpPr/>
            <p:nvPr/>
          </p:nvSpPr>
          <p:spPr>
            <a:xfrm>
              <a:off x="0" y="0"/>
              <a:ext cx="904194" cy="157520"/>
            </a:xfrm>
            <a:custGeom>
              <a:avLst/>
              <a:gdLst/>
              <a:ahLst/>
              <a:cxnLst/>
              <a:rect l="l" t="t" r="r" b="b"/>
              <a:pathLst>
                <a:path w="904194" h="157520">
                  <a:moveTo>
                    <a:pt x="0" y="0"/>
                  </a:moveTo>
                  <a:lnTo>
                    <a:pt x="904194" y="0"/>
                  </a:lnTo>
                  <a:lnTo>
                    <a:pt x="904194" y="157520"/>
                  </a:lnTo>
                  <a:lnTo>
                    <a:pt x="0" y="157520"/>
                  </a:lnTo>
                  <a:close/>
                </a:path>
              </a:pathLst>
            </a:custGeom>
            <a:solidFill>
              <a:srgbClr val="7ED8FD"/>
            </a:solidFill>
          </p:spPr>
        </p:sp>
        <p:sp>
          <p:nvSpPr>
            <p:cNvPr id="4" name="TextBox 4"/>
            <p:cNvSpPr txBox="1"/>
            <p:nvPr/>
          </p:nvSpPr>
          <p:spPr>
            <a:xfrm>
              <a:off x="0" y="-57150"/>
              <a:ext cx="812800" cy="869950"/>
            </a:xfrm>
            <a:prstGeom prst="rect">
              <a:avLst/>
            </a:prstGeom>
          </p:spPr>
          <p:txBody>
            <a:bodyPr lIns="50800" tIns="50800" rIns="50800" bIns="50800" rtlCol="0" anchor="ctr"/>
            <a:lstStyle/>
            <a:p>
              <a:pPr algn="ctr">
                <a:lnSpc>
                  <a:spcPts val="3220"/>
                </a:lnSpc>
              </a:pPr>
              <a:endParaRPr/>
            </a:p>
          </p:txBody>
        </p:sp>
      </p:grpSp>
      <p:pic>
        <p:nvPicPr>
          <p:cNvPr id="5" name="Picture 5"/>
          <p:cNvPicPr>
            <a:picLocks noChangeAspect="1"/>
          </p:cNvPicPr>
          <p:nvPr/>
        </p:nvPicPr>
        <p:blipFill rotWithShape="1">
          <a:blip r:embed="rId2"/>
          <a:srcRect r="27496"/>
          <a:stretch/>
        </p:blipFill>
        <p:spPr>
          <a:xfrm>
            <a:off x="9315450" y="1028700"/>
            <a:ext cx="8972550" cy="8229600"/>
          </a:xfrm>
          <a:prstGeom prst="rect">
            <a:avLst/>
          </a:prstGeom>
        </p:spPr>
      </p:pic>
      <p:sp>
        <p:nvSpPr>
          <p:cNvPr id="6" name="TextBox 6"/>
          <p:cNvSpPr txBox="1"/>
          <p:nvPr/>
        </p:nvSpPr>
        <p:spPr>
          <a:xfrm>
            <a:off x="1028700" y="1233257"/>
            <a:ext cx="7600032" cy="1192634"/>
          </a:xfrm>
          <a:prstGeom prst="rect">
            <a:avLst/>
          </a:prstGeom>
        </p:spPr>
        <p:txBody>
          <a:bodyPr lIns="0" tIns="0" rIns="0" bIns="0" rtlCol="0" anchor="t">
            <a:spAutoFit/>
          </a:bodyPr>
          <a:lstStyle/>
          <a:p>
            <a:pPr marL="0" lvl="0" indent="0">
              <a:lnSpc>
                <a:spcPts val="9267"/>
              </a:lnSpc>
              <a:spcBef>
                <a:spcPct val="0"/>
              </a:spcBef>
            </a:pPr>
            <a:r>
              <a:rPr lang="en-US" sz="7988" dirty="0">
                <a:solidFill>
                  <a:srgbClr val="12222B"/>
                </a:solidFill>
                <a:latin typeface="Open Sans Bold"/>
              </a:rPr>
              <a:t>What is ADR</a:t>
            </a:r>
            <a:endParaRPr lang="en-US" sz="7988" u="none" dirty="0">
              <a:solidFill>
                <a:srgbClr val="12222B"/>
              </a:solidFill>
              <a:latin typeface="Open Sans Bold"/>
            </a:endParaRPr>
          </a:p>
        </p:txBody>
      </p:sp>
      <p:sp>
        <p:nvSpPr>
          <p:cNvPr id="8" name="TextBox 8"/>
          <p:cNvSpPr txBox="1"/>
          <p:nvPr/>
        </p:nvSpPr>
        <p:spPr>
          <a:xfrm>
            <a:off x="1028700" y="3034850"/>
            <a:ext cx="7600032" cy="2734210"/>
          </a:xfrm>
          <a:prstGeom prst="rect">
            <a:avLst/>
          </a:prstGeom>
        </p:spPr>
        <p:txBody>
          <a:bodyPr wrap="square" lIns="0" tIns="0" rIns="0" bIns="0" rtlCol="0" anchor="t">
            <a:spAutoFit/>
          </a:bodyPr>
          <a:lstStyle/>
          <a:p>
            <a:pPr marL="342900" indent="-342900" fontAlgn="base">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ADR (Alternative Dispute Resolution) is a method of resolving disputes outside of traditional court litigation.</a:t>
            </a:r>
          </a:p>
          <a:p>
            <a:pPr marL="342900" indent="-342900" fontAlgn="base">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It encompasses various techniques, like mediation and arbitration, that aim to help parties reach a mutually agreeable settlement with the assistance of a neutral third party</a:t>
            </a:r>
          </a:p>
          <a:p>
            <a:pPr marL="342900" indent="-342900" fontAlgn="base">
              <a:buFont typeface="Arial" panose="020B0604020202020204" pitchFamily="34" charset="0"/>
              <a:buChar char="•"/>
            </a:pPr>
            <a:r>
              <a:rPr lang="en-US" sz="2200" dirty="0">
                <a:latin typeface="Times New Roman" panose="02020603050405020304" pitchFamily="18" charset="0"/>
                <a:cs typeface="Times New Roman" panose="02020603050405020304" pitchFamily="18" charset="0"/>
              </a:rPr>
              <a:t>The goal is to resolve conflicts more efficiently, cost-effectively, and less adversarial than by going to court. </a:t>
            </a:r>
          </a:p>
          <a:p>
            <a:pPr marL="0" lvl="0" indent="0">
              <a:lnSpc>
                <a:spcPts val="3080"/>
              </a:lnSpc>
              <a:spcBef>
                <a:spcPct val="0"/>
              </a:spcBef>
            </a:pPr>
            <a:endParaRPr lang="en-US" sz="2200" u="none" dirty="0">
              <a:solidFill>
                <a:srgbClr val="000000"/>
              </a:solidFill>
              <a:latin typeface="Times New Roman" panose="02020603050405020304" pitchFamily="18" charset="0"/>
              <a:cs typeface="Times New Roman" panose="02020603050405020304" pitchFamily="18" charset="0"/>
            </a:endParaRPr>
          </a:p>
        </p:txBody>
      </p:sp>
      <p:sp>
        <p:nvSpPr>
          <p:cNvPr id="9" name="TextBox 9"/>
          <p:cNvSpPr txBox="1"/>
          <p:nvPr/>
        </p:nvSpPr>
        <p:spPr>
          <a:xfrm>
            <a:off x="1028700" y="8574683"/>
            <a:ext cx="3501198" cy="396240"/>
          </a:xfrm>
          <a:prstGeom prst="rect">
            <a:avLst/>
          </a:prstGeom>
        </p:spPr>
        <p:txBody>
          <a:bodyPr lIns="0" tIns="0" rIns="0" bIns="0" rtlCol="0" anchor="t">
            <a:spAutoFit/>
          </a:bodyPr>
          <a:lstStyle/>
          <a:p>
            <a:pPr marL="0" lvl="0" indent="0" algn="ctr">
              <a:lnSpc>
                <a:spcPts val="3359"/>
              </a:lnSpc>
              <a:spcBef>
                <a:spcPct val="0"/>
              </a:spcBef>
            </a:pPr>
            <a:r>
              <a:rPr lang="en-US" sz="2400" u="none" dirty="0">
                <a:solidFill>
                  <a:srgbClr val="000000"/>
                </a:solidFill>
                <a:latin typeface="Noto Sans"/>
              </a:rPr>
              <a:t>LETS GET STARTED</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1348215" y="3009640"/>
            <a:ext cx="2271272" cy="2551424"/>
            <a:chOff x="-3534" y="-104225"/>
            <a:chExt cx="816334" cy="917025"/>
          </a:xfrm>
        </p:grpSpPr>
        <p:sp>
          <p:nvSpPr>
            <p:cNvPr id="3" name="Freeform 3"/>
            <p:cNvSpPr/>
            <p:nvPr/>
          </p:nvSpPr>
          <p:spPr>
            <a:xfrm>
              <a:off x="-3534" y="-104225"/>
              <a:ext cx="237662" cy="208450"/>
            </a:xfrm>
            <a:custGeom>
              <a:avLst/>
              <a:gdLst/>
              <a:ahLst/>
              <a:cxnLst/>
              <a:rect l="l" t="t" r="r" b="b"/>
              <a:pathLst>
                <a:path w="237662" h="208450">
                  <a:moveTo>
                    <a:pt x="0" y="0"/>
                  </a:moveTo>
                  <a:lnTo>
                    <a:pt x="237662" y="0"/>
                  </a:lnTo>
                  <a:lnTo>
                    <a:pt x="237662" y="208450"/>
                  </a:lnTo>
                  <a:lnTo>
                    <a:pt x="0" y="208450"/>
                  </a:lnTo>
                  <a:close/>
                </a:path>
              </a:pathLst>
            </a:custGeom>
            <a:solidFill>
              <a:srgbClr val="36C5FF"/>
            </a:solidFill>
          </p:spPr>
          <p:txBody>
            <a:bodyPr/>
            <a:lstStyle/>
            <a:p>
              <a:pPr algn="ctr"/>
              <a:r>
                <a:rPr lang="en-US" sz="2400" dirty="0">
                  <a:solidFill>
                    <a:schemeClr val="bg1"/>
                  </a:solidFill>
                  <a:latin typeface="Noto Sans" panose="020B0604020202020204" charset="0"/>
                  <a:ea typeface="Noto Sans" panose="020B0604020202020204" charset="0"/>
                </a:rPr>
                <a:t>1.</a:t>
              </a:r>
            </a:p>
          </p:txBody>
        </p:sp>
        <p:sp>
          <p:nvSpPr>
            <p:cNvPr id="4" name="TextBox 4"/>
            <p:cNvSpPr txBox="1"/>
            <p:nvPr/>
          </p:nvSpPr>
          <p:spPr>
            <a:xfrm>
              <a:off x="0" y="-38100"/>
              <a:ext cx="812800" cy="850900"/>
            </a:xfrm>
            <a:prstGeom prst="rect">
              <a:avLst/>
            </a:prstGeom>
          </p:spPr>
          <p:txBody>
            <a:bodyPr lIns="50800" tIns="50800" rIns="50800" bIns="50800" rtlCol="0" anchor="ctr"/>
            <a:lstStyle/>
            <a:p>
              <a:pPr marL="0" lvl="0" indent="0" algn="ctr">
                <a:lnSpc>
                  <a:spcPts val="3359"/>
                </a:lnSpc>
                <a:spcBef>
                  <a:spcPct val="0"/>
                </a:spcBef>
              </a:pPr>
              <a:r>
                <a:rPr lang="en-US" sz="2400" u="none" dirty="0">
                  <a:solidFill>
                    <a:srgbClr val="FFFFFF"/>
                  </a:solidFill>
                  <a:latin typeface="Noto Sans"/>
                </a:rPr>
                <a:t>1.</a:t>
              </a:r>
            </a:p>
          </p:txBody>
        </p:sp>
      </p:grpSp>
      <p:grpSp>
        <p:nvGrpSpPr>
          <p:cNvPr id="5" name="Group 5"/>
          <p:cNvGrpSpPr/>
          <p:nvPr/>
        </p:nvGrpSpPr>
        <p:grpSpPr>
          <a:xfrm>
            <a:off x="7258872" y="2903635"/>
            <a:ext cx="661243" cy="579967"/>
            <a:chOff x="0" y="0"/>
            <a:chExt cx="237662" cy="208450"/>
          </a:xfrm>
        </p:grpSpPr>
        <p:sp>
          <p:nvSpPr>
            <p:cNvPr id="6" name="Freeform 6"/>
            <p:cNvSpPr/>
            <p:nvPr/>
          </p:nvSpPr>
          <p:spPr>
            <a:xfrm>
              <a:off x="0" y="0"/>
              <a:ext cx="237662" cy="208450"/>
            </a:xfrm>
            <a:custGeom>
              <a:avLst/>
              <a:gdLst/>
              <a:ahLst/>
              <a:cxnLst/>
              <a:rect l="l" t="t" r="r" b="b"/>
              <a:pathLst>
                <a:path w="237662" h="208450">
                  <a:moveTo>
                    <a:pt x="0" y="0"/>
                  </a:moveTo>
                  <a:lnTo>
                    <a:pt x="237662" y="0"/>
                  </a:lnTo>
                  <a:lnTo>
                    <a:pt x="237662" y="208450"/>
                  </a:lnTo>
                  <a:lnTo>
                    <a:pt x="0" y="208450"/>
                  </a:lnTo>
                  <a:close/>
                </a:path>
              </a:pathLst>
            </a:custGeom>
            <a:solidFill>
              <a:srgbClr val="00C282"/>
            </a:solidFill>
          </p:spPr>
          <p:txBody>
            <a:bodyPr/>
            <a:lstStyle/>
            <a:p>
              <a:pPr algn="ctr"/>
              <a:r>
                <a:rPr lang="en-US" sz="2800" dirty="0">
                  <a:solidFill>
                    <a:schemeClr val="bg1"/>
                  </a:solidFill>
                  <a:latin typeface="Noto Sans" panose="020B0604020202020204" charset="0"/>
                  <a:ea typeface="Noto Sans" panose="020B0604020202020204" charset="0"/>
                </a:rPr>
                <a:t>2.</a:t>
              </a:r>
            </a:p>
          </p:txBody>
        </p:sp>
        <p:sp>
          <p:nvSpPr>
            <p:cNvPr id="7" name="TextBox 7"/>
            <p:cNvSpPr txBox="1"/>
            <p:nvPr/>
          </p:nvSpPr>
          <p:spPr>
            <a:xfrm>
              <a:off x="0" y="-38100"/>
              <a:ext cx="812800" cy="850900"/>
            </a:xfrm>
            <a:prstGeom prst="rect">
              <a:avLst/>
            </a:prstGeom>
          </p:spPr>
          <p:txBody>
            <a:bodyPr lIns="50800" tIns="50800" rIns="50800" bIns="50800" rtlCol="0" anchor="ctr"/>
            <a:lstStyle/>
            <a:p>
              <a:pPr marL="0" lvl="0" indent="0" algn="ctr">
                <a:lnSpc>
                  <a:spcPts val="3359"/>
                </a:lnSpc>
                <a:spcBef>
                  <a:spcPct val="0"/>
                </a:spcBef>
              </a:pPr>
              <a:r>
                <a:rPr lang="en-US" sz="2400">
                  <a:solidFill>
                    <a:srgbClr val="FFFFFF"/>
                  </a:solidFill>
                  <a:latin typeface="Noto Sans"/>
                </a:rPr>
                <a:t>2.</a:t>
              </a:r>
            </a:p>
          </p:txBody>
        </p:sp>
      </p:grpSp>
      <p:grpSp>
        <p:nvGrpSpPr>
          <p:cNvPr id="8" name="Group 8"/>
          <p:cNvGrpSpPr/>
          <p:nvPr/>
        </p:nvGrpSpPr>
        <p:grpSpPr>
          <a:xfrm>
            <a:off x="13142490" y="2797630"/>
            <a:ext cx="2261440" cy="2367445"/>
            <a:chOff x="0" y="-38100"/>
            <a:chExt cx="812800" cy="850900"/>
          </a:xfrm>
        </p:grpSpPr>
        <p:sp>
          <p:nvSpPr>
            <p:cNvPr id="9" name="Freeform 9"/>
            <p:cNvSpPr/>
            <p:nvPr/>
          </p:nvSpPr>
          <p:spPr>
            <a:xfrm>
              <a:off x="0" y="0"/>
              <a:ext cx="237662" cy="208450"/>
            </a:xfrm>
            <a:custGeom>
              <a:avLst/>
              <a:gdLst/>
              <a:ahLst/>
              <a:cxnLst/>
              <a:rect l="l" t="t" r="r" b="b"/>
              <a:pathLst>
                <a:path w="237662" h="208450">
                  <a:moveTo>
                    <a:pt x="0" y="0"/>
                  </a:moveTo>
                  <a:lnTo>
                    <a:pt x="237662" y="0"/>
                  </a:lnTo>
                  <a:lnTo>
                    <a:pt x="237662" y="208450"/>
                  </a:lnTo>
                  <a:lnTo>
                    <a:pt x="0" y="208450"/>
                  </a:lnTo>
                  <a:close/>
                </a:path>
              </a:pathLst>
            </a:custGeom>
            <a:solidFill>
              <a:srgbClr val="1885F1"/>
            </a:solidFill>
          </p:spPr>
          <p:txBody>
            <a:bodyPr/>
            <a:lstStyle/>
            <a:p>
              <a:pPr algn="ctr"/>
              <a:r>
                <a:rPr lang="en-US" sz="2400" dirty="0">
                  <a:solidFill>
                    <a:schemeClr val="bg1"/>
                  </a:solidFill>
                  <a:latin typeface="Noto Sans" panose="020B0604020202020204" charset="0"/>
                  <a:ea typeface="Noto Sans" panose="020B0604020202020204" charset="0"/>
                </a:rPr>
                <a:t>3.</a:t>
              </a:r>
            </a:p>
          </p:txBody>
        </p:sp>
        <p:sp>
          <p:nvSpPr>
            <p:cNvPr id="10" name="TextBox 10"/>
            <p:cNvSpPr txBox="1"/>
            <p:nvPr/>
          </p:nvSpPr>
          <p:spPr>
            <a:xfrm>
              <a:off x="0" y="-38100"/>
              <a:ext cx="812800" cy="850900"/>
            </a:xfrm>
            <a:prstGeom prst="rect">
              <a:avLst/>
            </a:prstGeom>
          </p:spPr>
          <p:txBody>
            <a:bodyPr lIns="50800" tIns="50800" rIns="50800" bIns="50800" rtlCol="0" anchor="ctr"/>
            <a:lstStyle/>
            <a:p>
              <a:pPr marL="0" lvl="0" indent="0" algn="ctr">
                <a:lnSpc>
                  <a:spcPts val="3359"/>
                </a:lnSpc>
                <a:spcBef>
                  <a:spcPct val="0"/>
                </a:spcBef>
              </a:pPr>
              <a:r>
                <a:rPr lang="en-US" sz="2400">
                  <a:solidFill>
                    <a:srgbClr val="FFFFFF"/>
                  </a:solidFill>
                  <a:latin typeface="Noto Sans"/>
                </a:rPr>
                <a:t>3.</a:t>
              </a:r>
            </a:p>
          </p:txBody>
        </p:sp>
      </p:grpSp>
      <p:sp>
        <p:nvSpPr>
          <p:cNvPr id="11" name="TextBox 11"/>
          <p:cNvSpPr txBox="1"/>
          <p:nvPr/>
        </p:nvSpPr>
        <p:spPr>
          <a:xfrm>
            <a:off x="3169615" y="954202"/>
            <a:ext cx="11948770" cy="743793"/>
          </a:xfrm>
          <a:prstGeom prst="rect">
            <a:avLst/>
          </a:prstGeom>
        </p:spPr>
        <p:txBody>
          <a:bodyPr lIns="0" tIns="0" rIns="0" bIns="0" rtlCol="0" anchor="t">
            <a:spAutoFit/>
          </a:bodyPr>
          <a:lstStyle/>
          <a:p>
            <a:pPr algn="ctr">
              <a:lnSpc>
                <a:spcPts val="5800"/>
              </a:lnSpc>
              <a:spcBef>
                <a:spcPct val="0"/>
              </a:spcBef>
            </a:pPr>
            <a:r>
              <a:rPr lang="en-US" sz="5000" dirty="0">
                <a:solidFill>
                  <a:srgbClr val="12222B"/>
                </a:solidFill>
                <a:latin typeface="Open Sans Bold"/>
              </a:rPr>
              <a:t>Background of ADR</a:t>
            </a:r>
          </a:p>
        </p:txBody>
      </p:sp>
      <p:sp>
        <p:nvSpPr>
          <p:cNvPr id="12" name="TextBox 12"/>
          <p:cNvSpPr txBox="1"/>
          <p:nvPr/>
        </p:nvSpPr>
        <p:spPr>
          <a:xfrm>
            <a:off x="1219200" y="3842792"/>
            <a:ext cx="5181600" cy="5539978"/>
          </a:xfrm>
          <a:prstGeom prst="rect">
            <a:avLst/>
          </a:prstGeom>
        </p:spPr>
        <p:txBody>
          <a:bodyPr wrap="square" lIns="0" tIns="0" rIns="0" bIns="0" rtlCol="0" anchor="t">
            <a:spAutoFit/>
          </a:bodyPr>
          <a:lstStyle/>
          <a:p>
            <a:r>
              <a:rPr lang="en-IN" sz="2000" b="1" u="sng" dirty="0"/>
              <a:t>Ancient Times</a:t>
            </a:r>
          </a:p>
          <a:p>
            <a:pPr algn="just"/>
            <a:br>
              <a:rPr lang="en-IN" sz="2000" dirty="0"/>
            </a:br>
            <a:r>
              <a:rPr lang="en-US" sz="2000" dirty="0"/>
              <a:t>Throughout history, </a:t>
            </a:r>
            <a:r>
              <a:rPr lang="en-US" sz="2000" b="1" dirty="0"/>
              <a:t>informal dispute resolution mechanisms</a:t>
            </a:r>
            <a:r>
              <a:rPr lang="en-US" sz="2000" dirty="0"/>
              <a:t> have been essential for maintaining </a:t>
            </a:r>
            <a:r>
              <a:rPr lang="en-US" sz="2000" b="1" dirty="0"/>
              <a:t>community harmony</a:t>
            </a:r>
            <a:r>
              <a:rPr lang="en-US" sz="2000" dirty="0"/>
              <a:t>. In ancient civilizations, such systems included village councils, similar to traditional Panchayats in India, where local elders convened to </a:t>
            </a:r>
            <a:r>
              <a:rPr lang="en-US" sz="2000" b="1" dirty="0"/>
              <a:t>address grievances and seek restorative solutions </a:t>
            </a:r>
            <a:r>
              <a:rPr lang="en-US" sz="2000" dirty="0"/>
              <a:t>based on collective wisdom and cultural norms. In ancient Greece, local assemblies functioned as forums for citizens to resolve conflicts and tackle social issues, promoting unity and shared responsibility. These practices underscore the enduring human need for dialogue and collaborative problem-solving across cultures and time.</a:t>
            </a:r>
          </a:p>
          <a:p>
            <a:pPr algn="just"/>
            <a:br>
              <a:rPr lang="en-US" sz="2000" dirty="0"/>
            </a:br>
            <a:endParaRPr lang="en-US" sz="2000" dirty="0">
              <a:solidFill>
                <a:srgbClr val="000000"/>
              </a:solidFill>
              <a:latin typeface="Noto Sans"/>
            </a:endParaRPr>
          </a:p>
        </p:txBody>
      </p:sp>
      <p:sp>
        <p:nvSpPr>
          <p:cNvPr id="13" name="TextBox 13"/>
          <p:cNvSpPr txBox="1"/>
          <p:nvPr/>
        </p:nvSpPr>
        <p:spPr>
          <a:xfrm>
            <a:off x="7248056" y="3858996"/>
            <a:ext cx="4639146" cy="4308872"/>
          </a:xfrm>
          <a:prstGeom prst="rect">
            <a:avLst/>
          </a:prstGeom>
        </p:spPr>
        <p:txBody>
          <a:bodyPr wrap="square" lIns="0" tIns="0" rIns="0" bIns="0" rtlCol="0" anchor="t">
            <a:spAutoFit/>
          </a:bodyPr>
          <a:lstStyle/>
          <a:p>
            <a:r>
              <a:rPr lang="en-US" sz="2000" b="1" u="sng" dirty="0"/>
              <a:t>Medieval Period:</a:t>
            </a:r>
          </a:p>
          <a:p>
            <a:endParaRPr lang="en-US" sz="2000" dirty="0"/>
          </a:p>
          <a:p>
            <a:pPr algn="just"/>
            <a:r>
              <a:rPr lang="en-US" sz="2000" dirty="0"/>
              <a:t>In England, </a:t>
            </a:r>
            <a:r>
              <a:rPr lang="en-US" sz="2000" b="1" dirty="0"/>
              <a:t>community members</a:t>
            </a:r>
            <a:r>
              <a:rPr lang="en-US" sz="2000" dirty="0"/>
              <a:t> held informal courts, where esteemed individuals known for their wisdom and integrity gathered to resolve disputes. These gatherings, often taking place in local venues, allowed residents to voice their grievances in a trusted environment, fostering a sense of unity and shared understanding among neighbors.</a:t>
            </a:r>
          </a:p>
          <a:p>
            <a:pPr algn="just"/>
            <a:endParaRPr lang="en-US" sz="2000" dirty="0"/>
          </a:p>
          <a:p>
            <a:br>
              <a:rPr lang="en-US" sz="2000" dirty="0"/>
            </a:br>
            <a:endParaRPr lang="en-US" sz="2000" dirty="0">
              <a:solidFill>
                <a:srgbClr val="000000"/>
              </a:solidFill>
              <a:latin typeface="Noto Sans"/>
            </a:endParaRPr>
          </a:p>
        </p:txBody>
      </p:sp>
      <p:sp>
        <p:nvSpPr>
          <p:cNvPr id="14" name="TextBox 14"/>
          <p:cNvSpPr txBox="1"/>
          <p:nvPr/>
        </p:nvSpPr>
        <p:spPr>
          <a:xfrm>
            <a:off x="12927410" y="3842792"/>
            <a:ext cx="4079939" cy="5539978"/>
          </a:xfrm>
          <a:prstGeom prst="rect">
            <a:avLst/>
          </a:prstGeom>
        </p:spPr>
        <p:txBody>
          <a:bodyPr wrap="square" lIns="0" tIns="0" rIns="0" bIns="0" rtlCol="0" anchor="t">
            <a:spAutoFit/>
          </a:bodyPr>
          <a:lstStyle/>
          <a:p>
            <a:r>
              <a:rPr lang="en-US" sz="2000" b="1" u="sng" dirty="0"/>
              <a:t>Colonial Era</a:t>
            </a:r>
          </a:p>
          <a:p>
            <a:endParaRPr lang="en-US" sz="2000" dirty="0"/>
          </a:p>
          <a:p>
            <a:pPr algn="just"/>
            <a:r>
              <a:rPr lang="en-US" sz="2000" dirty="0"/>
              <a:t>In the American colonies, mediation was advanced and often preferred over the rigid confines of formal court proceedings. Community members frequently turned to informal negotiations, believing that dialogue and consensus were more effective in resolving disputes. This approach not only fostered stronger social bonds but also allowed for more flexible and personalized solutions, reflecting the values of cooperation and harmony that were cherished in colonial life.</a:t>
            </a:r>
          </a:p>
          <a:p>
            <a:pPr algn="just"/>
            <a:endParaRPr lang="en-US" sz="2000" dirty="0"/>
          </a:p>
          <a:p>
            <a:br>
              <a:rPr lang="en-US" sz="2000" dirty="0"/>
            </a:br>
            <a:endParaRPr lang="en-US" sz="2000" dirty="0">
              <a:solidFill>
                <a:srgbClr val="000000"/>
              </a:solidFill>
              <a:latin typeface="Noto Sans"/>
            </a:endParaRPr>
          </a:p>
        </p:txBody>
      </p:sp>
      <p:grpSp>
        <p:nvGrpSpPr>
          <p:cNvPr id="18" name="Group 18"/>
          <p:cNvGrpSpPr/>
          <p:nvPr/>
        </p:nvGrpSpPr>
        <p:grpSpPr>
          <a:xfrm>
            <a:off x="0" y="9983250"/>
            <a:ext cx="1028700" cy="303750"/>
            <a:chOff x="0" y="0"/>
            <a:chExt cx="270933" cy="80000"/>
          </a:xfrm>
        </p:grpSpPr>
        <p:sp>
          <p:nvSpPr>
            <p:cNvPr id="19" name="Freeform 19"/>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20" name="TextBox 20"/>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21" name="Group 21"/>
          <p:cNvGrpSpPr/>
          <p:nvPr/>
        </p:nvGrpSpPr>
        <p:grpSpPr>
          <a:xfrm>
            <a:off x="17259300" y="0"/>
            <a:ext cx="1028700" cy="303750"/>
            <a:chOff x="0" y="0"/>
            <a:chExt cx="270933" cy="80000"/>
          </a:xfrm>
        </p:grpSpPr>
        <p:sp>
          <p:nvSpPr>
            <p:cNvPr id="22" name="Freeform 22"/>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23" name="TextBox 23"/>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24" name="Group 24"/>
          <p:cNvGrpSpPr/>
          <p:nvPr/>
        </p:nvGrpSpPr>
        <p:grpSpPr>
          <a:xfrm>
            <a:off x="0" y="0"/>
            <a:ext cx="1028700" cy="303750"/>
            <a:chOff x="0" y="0"/>
            <a:chExt cx="270933" cy="80000"/>
          </a:xfrm>
        </p:grpSpPr>
        <p:sp>
          <p:nvSpPr>
            <p:cNvPr id="25" name="Freeform 25"/>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00C282"/>
            </a:solidFill>
          </p:spPr>
        </p:sp>
        <p:sp>
          <p:nvSpPr>
            <p:cNvPr id="26" name="TextBox 26"/>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27" name="Group 27"/>
          <p:cNvGrpSpPr/>
          <p:nvPr/>
        </p:nvGrpSpPr>
        <p:grpSpPr>
          <a:xfrm>
            <a:off x="17259300" y="9983250"/>
            <a:ext cx="1028700" cy="303750"/>
            <a:chOff x="0" y="0"/>
            <a:chExt cx="270933" cy="80000"/>
          </a:xfrm>
        </p:grpSpPr>
        <p:sp>
          <p:nvSpPr>
            <p:cNvPr id="28" name="Freeform 28"/>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00C282"/>
            </a:solidFill>
          </p:spPr>
        </p:sp>
        <p:sp>
          <p:nvSpPr>
            <p:cNvPr id="29" name="TextBox 29"/>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0" y="9983250"/>
            <a:ext cx="1028700" cy="303750"/>
            <a:chOff x="0" y="0"/>
            <a:chExt cx="270933" cy="80000"/>
          </a:xfrm>
        </p:grpSpPr>
        <p:sp>
          <p:nvSpPr>
            <p:cNvPr id="3" name="Freeform 3"/>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4" name="TextBox 4"/>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5" name="Group 5"/>
          <p:cNvGrpSpPr/>
          <p:nvPr/>
        </p:nvGrpSpPr>
        <p:grpSpPr>
          <a:xfrm>
            <a:off x="17259300" y="0"/>
            <a:ext cx="1028700" cy="303750"/>
            <a:chOff x="0" y="0"/>
            <a:chExt cx="270933" cy="80000"/>
          </a:xfrm>
        </p:grpSpPr>
        <p:sp>
          <p:nvSpPr>
            <p:cNvPr id="6" name="Freeform 6"/>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7" name="TextBox 7"/>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sp>
        <p:nvSpPr>
          <p:cNvPr id="23" name="TextBox 23"/>
          <p:cNvSpPr txBox="1"/>
          <p:nvPr/>
        </p:nvSpPr>
        <p:spPr>
          <a:xfrm>
            <a:off x="3169615" y="954202"/>
            <a:ext cx="11948770" cy="743793"/>
          </a:xfrm>
          <a:prstGeom prst="rect">
            <a:avLst/>
          </a:prstGeom>
        </p:spPr>
        <p:txBody>
          <a:bodyPr lIns="0" tIns="0" rIns="0" bIns="0" rtlCol="0" anchor="t">
            <a:spAutoFit/>
          </a:bodyPr>
          <a:lstStyle/>
          <a:p>
            <a:pPr marL="0" lvl="0" indent="0" algn="ctr">
              <a:lnSpc>
                <a:spcPts val="5800"/>
              </a:lnSpc>
              <a:spcBef>
                <a:spcPct val="0"/>
              </a:spcBef>
            </a:pPr>
            <a:r>
              <a:rPr lang="en-US" sz="5000" dirty="0">
                <a:solidFill>
                  <a:srgbClr val="12222B"/>
                </a:solidFill>
                <a:latin typeface="Open Sans Bold"/>
              </a:rPr>
              <a:t>Background of ADR</a:t>
            </a:r>
          </a:p>
        </p:txBody>
      </p:sp>
      <p:sp>
        <p:nvSpPr>
          <p:cNvPr id="24" name="TextBox 24"/>
          <p:cNvSpPr txBox="1"/>
          <p:nvPr/>
        </p:nvSpPr>
        <p:spPr>
          <a:xfrm>
            <a:off x="1402798" y="3993216"/>
            <a:ext cx="7512602" cy="4001095"/>
          </a:xfrm>
          <a:prstGeom prst="rect">
            <a:avLst/>
          </a:prstGeom>
        </p:spPr>
        <p:txBody>
          <a:bodyPr wrap="square" lIns="0" tIns="0" rIns="0" bIns="0" rtlCol="0" anchor="t">
            <a:spAutoFit/>
          </a:bodyPr>
          <a:lstStyle/>
          <a:p>
            <a:pPr algn="ctr"/>
            <a:r>
              <a:rPr lang="en-US" sz="2000" b="1" u="sng" dirty="0"/>
              <a:t>19th and 20th Centuries</a:t>
            </a:r>
          </a:p>
          <a:p>
            <a:pPr algn="ctr"/>
            <a:endParaRPr lang="en-US" sz="2000" dirty="0"/>
          </a:p>
          <a:p>
            <a:pPr algn="just"/>
            <a:r>
              <a:rPr lang="en-US" sz="2000" dirty="0"/>
              <a:t>Arbitration has gained significant importance in the United States, particularly for </a:t>
            </a:r>
            <a:r>
              <a:rPr lang="en-US" sz="2000" b="1" dirty="0"/>
              <a:t>patent disputes</a:t>
            </a:r>
            <a:r>
              <a:rPr lang="en-US" sz="2000" dirty="0"/>
              <a:t>, where it is often the preferred method for complex legal matters. This trend began with the establishment of the Federal Mediation and Conciliation Service (FMCS) in the early 20th century to promote peaceful resolutions. Additionally, the implementation of the "Federal Arbitration Act" was pivotal in solidifying arbitration within the American legal system, providing a structured method for resolving conflicts outside traditional courtrooms. Regulatory support and practical application have firmly established arbitration as a key component of the U.S. dispute resolution landscape.</a:t>
            </a:r>
            <a:br>
              <a:rPr lang="en-US" sz="2000" dirty="0"/>
            </a:br>
            <a:endParaRPr lang="en-US" sz="2000" dirty="0">
              <a:solidFill>
                <a:srgbClr val="000000"/>
              </a:solidFill>
              <a:latin typeface="Noto Sans"/>
            </a:endParaRPr>
          </a:p>
        </p:txBody>
      </p:sp>
      <p:sp>
        <p:nvSpPr>
          <p:cNvPr id="25" name="TextBox 25"/>
          <p:cNvSpPr txBox="1"/>
          <p:nvPr/>
        </p:nvSpPr>
        <p:spPr>
          <a:xfrm>
            <a:off x="10102008" y="3993216"/>
            <a:ext cx="7315200" cy="4616648"/>
          </a:xfrm>
          <a:prstGeom prst="rect">
            <a:avLst/>
          </a:prstGeom>
        </p:spPr>
        <p:txBody>
          <a:bodyPr wrap="square" lIns="0" tIns="0" rIns="0" bIns="0" rtlCol="0" anchor="t">
            <a:spAutoFit/>
          </a:bodyPr>
          <a:lstStyle/>
          <a:p>
            <a:pPr algn="ctr"/>
            <a:r>
              <a:rPr lang="en-US" sz="2000" b="1" u="sng" dirty="0"/>
              <a:t>India</a:t>
            </a:r>
            <a:endParaRPr lang="en-US" sz="2000" dirty="0"/>
          </a:p>
          <a:p>
            <a:endParaRPr lang="en-US" sz="2000" dirty="0"/>
          </a:p>
          <a:p>
            <a:pPr algn="just"/>
            <a:r>
              <a:rPr lang="en-US" sz="2000" dirty="0"/>
              <a:t>The Arbitration Act of 1940 established the initial framework for arbitration in India, governing dispute resolution processes. However, the introduction of the Arbitration and Conciliation Act of 1996 marked a significant shift towards modernized dispute resolution. This comprehensive legislation highlighted the importance of conciliation for amicable settlements and sought to align India's arbitration practices with international standards, particularly those set by the United Nations Commission on International Trade Law (UNCITRAL). This evolution reflects India's commitment to improving the efficiency and effectiveness of arbitration to support both domestic and international trade.</a:t>
            </a:r>
          </a:p>
          <a:p>
            <a:pPr algn="just"/>
            <a:br>
              <a:rPr lang="en-US" sz="2000" dirty="0"/>
            </a:br>
            <a:endParaRPr lang="en-US" sz="2000" dirty="0">
              <a:solidFill>
                <a:srgbClr val="000000"/>
              </a:solidFill>
              <a:latin typeface="Noto Sans"/>
            </a:endParaRPr>
          </a:p>
        </p:txBody>
      </p:sp>
      <p:grpSp>
        <p:nvGrpSpPr>
          <p:cNvPr id="30" name="Group 2"/>
          <p:cNvGrpSpPr/>
          <p:nvPr/>
        </p:nvGrpSpPr>
        <p:grpSpPr>
          <a:xfrm>
            <a:off x="4648200" y="3132830"/>
            <a:ext cx="661243" cy="579967"/>
            <a:chOff x="0" y="0"/>
            <a:chExt cx="237662" cy="208450"/>
          </a:xfrm>
        </p:grpSpPr>
        <p:sp>
          <p:nvSpPr>
            <p:cNvPr id="31" name="Freeform 3"/>
            <p:cNvSpPr/>
            <p:nvPr/>
          </p:nvSpPr>
          <p:spPr>
            <a:xfrm>
              <a:off x="0" y="0"/>
              <a:ext cx="237662" cy="208450"/>
            </a:xfrm>
            <a:custGeom>
              <a:avLst/>
              <a:gdLst/>
              <a:ahLst/>
              <a:cxnLst/>
              <a:rect l="l" t="t" r="r" b="b"/>
              <a:pathLst>
                <a:path w="237662" h="208450">
                  <a:moveTo>
                    <a:pt x="0" y="0"/>
                  </a:moveTo>
                  <a:lnTo>
                    <a:pt x="237662" y="0"/>
                  </a:lnTo>
                  <a:lnTo>
                    <a:pt x="237662" y="208450"/>
                  </a:lnTo>
                  <a:lnTo>
                    <a:pt x="0" y="208450"/>
                  </a:lnTo>
                  <a:close/>
                </a:path>
              </a:pathLst>
            </a:custGeom>
            <a:solidFill>
              <a:srgbClr val="36C5FF"/>
            </a:solidFill>
          </p:spPr>
          <p:txBody>
            <a:bodyPr/>
            <a:lstStyle/>
            <a:p>
              <a:pPr algn="ctr"/>
              <a:r>
                <a:rPr lang="en-US" sz="2400" dirty="0">
                  <a:solidFill>
                    <a:schemeClr val="bg1"/>
                  </a:solidFill>
                  <a:latin typeface="Noto Sans" panose="020B0604020202020204" charset="0"/>
                  <a:ea typeface="Noto Sans" panose="020B0604020202020204" charset="0"/>
                </a:rPr>
                <a:t>4.</a:t>
              </a:r>
            </a:p>
          </p:txBody>
        </p:sp>
        <p:sp>
          <p:nvSpPr>
            <p:cNvPr id="32" name="TextBox 4"/>
            <p:cNvSpPr txBox="1"/>
            <p:nvPr/>
          </p:nvSpPr>
          <p:spPr>
            <a:xfrm>
              <a:off x="0" y="-38100"/>
              <a:ext cx="812800" cy="850900"/>
            </a:xfrm>
            <a:prstGeom prst="rect">
              <a:avLst/>
            </a:prstGeom>
          </p:spPr>
          <p:txBody>
            <a:bodyPr lIns="50800" tIns="50800" rIns="50800" bIns="50800" rtlCol="0" anchor="ctr"/>
            <a:lstStyle/>
            <a:p>
              <a:pPr marL="0" lvl="0" indent="0" algn="ctr">
                <a:lnSpc>
                  <a:spcPts val="3359"/>
                </a:lnSpc>
                <a:spcBef>
                  <a:spcPct val="0"/>
                </a:spcBef>
              </a:pPr>
              <a:endParaRPr lang="en-US" sz="2400" u="none" dirty="0">
                <a:solidFill>
                  <a:srgbClr val="FFFFFF"/>
                </a:solidFill>
                <a:latin typeface="Noto Sans"/>
              </a:endParaRPr>
            </a:p>
          </p:txBody>
        </p:sp>
      </p:grpSp>
      <p:grpSp>
        <p:nvGrpSpPr>
          <p:cNvPr id="33" name="Group 5"/>
          <p:cNvGrpSpPr/>
          <p:nvPr/>
        </p:nvGrpSpPr>
        <p:grpSpPr>
          <a:xfrm>
            <a:off x="8729374" y="2885480"/>
            <a:ext cx="5360856" cy="2512477"/>
            <a:chOff x="0" y="-90227"/>
            <a:chExt cx="1926783" cy="903027"/>
          </a:xfrm>
        </p:grpSpPr>
        <p:sp>
          <p:nvSpPr>
            <p:cNvPr id="34" name="Freeform 6"/>
            <p:cNvSpPr/>
            <p:nvPr/>
          </p:nvSpPr>
          <p:spPr>
            <a:xfrm>
              <a:off x="1689121" y="-90227"/>
              <a:ext cx="237662" cy="208450"/>
            </a:xfrm>
            <a:custGeom>
              <a:avLst/>
              <a:gdLst/>
              <a:ahLst/>
              <a:cxnLst/>
              <a:rect l="l" t="t" r="r" b="b"/>
              <a:pathLst>
                <a:path w="237662" h="208450">
                  <a:moveTo>
                    <a:pt x="0" y="0"/>
                  </a:moveTo>
                  <a:lnTo>
                    <a:pt x="237662" y="0"/>
                  </a:lnTo>
                  <a:lnTo>
                    <a:pt x="237662" y="208450"/>
                  </a:lnTo>
                  <a:lnTo>
                    <a:pt x="0" y="208450"/>
                  </a:lnTo>
                  <a:close/>
                </a:path>
              </a:pathLst>
            </a:custGeom>
            <a:solidFill>
              <a:srgbClr val="00C282"/>
            </a:solidFill>
          </p:spPr>
          <p:txBody>
            <a:bodyPr/>
            <a:lstStyle/>
            <a:p>
              <a:pPr algn="ctr"/>
              <a:r>
                <a:rPr lang="en-US" sz="2800" dirty="0">
                  <a:solidFill>
                    <a:schemeClr val="bg1"/>
                  </a:solidFill>
                  <a:latin typeface="Noto Sans" panose="020B0604020202020204" charset="0"/>
                  <a:ea typeface="Noto Sans" panose="020B0604020202020204" charset="0"/>
                </a:rPr>
                <a:t>5.</a:t>
              </a:r>
            </a:p>
          </p:txBody>
        </p:sp>
        <p:sp>
          <p:nvSpPr>
            <p:cNvPr id="35" name="TextBox 7"/>
            <p:cNvSpPr txBox="1"/>
            <p:nvPr/>
          </p:nvSpPr>
          <p:spPr>
            <a:xfrm>
              <a:off x="0" y="-38100"/>
              <a:ext cx="812800" cy="850900"/>
            </a:xfrm>
            <a:prstGeom prst="rect">
              <a:avLst/>
            </a:prstGeom>
          </p:spPr>
          <p:txBody>
            <a:bodyPr lIns="50800" tIns="50800" rIns="50800" bIns="50800" rtlCol="0" anchor="ctr"/>
            <a:lstStyle/>
            <a:p>
              <a:pPr marL="0" lvl="0" indent="0" algn="ctr">
                <a:lnSpc>
                  <a:spcPts val="3359"/>
                </a:lnSpc>
                <a:spcBef>
                  <a:spcPct val="0"/>
                </a:spcBef>
              </a:pPr>
              <a:r>
                <a:rPr lang="en-US" sz="2400">
                  <a:solidFill>
                    <a:srgbClr val="FFFFFF"/>
                  </a:solidFill>
                  <a:latin typeface="Noto Sans"/>
                </a:rPr>
                <a:t>2.</a:t>
              </a:r>
            </a:p>
          </p:txBody>
        </p:sp>
      </p:grpSp>
      <p:grpSp>
        <p:nvGrpSpPr>
          <p:cNvPr id="14" name="Group 24">
            <a:extLst>
              <a:ext uri="{FF2B5EF4-FFF2-40B4-BE49-F238E27FC236}">
                <a16:creationId xmlns:a16="http://schemas.microsoft.com/office/drawing/2014/main" id="{82A31B4D-8870-5A59-9115-87B9FEDB6296}"/>
              </a:ext>
            </a:extLst>
          </p:cNvPr>
          <p:cNvGrpSpPr/>
          <p:nvPr/>
        </p:nvGrpSpPr>
        <p:grpSpPr>
          <a:xfrm>
            <a:off x="0" y="0"/>
            <a:ext cx="1028700" cy="303750"/>
            <a:chOff x="0" y="0"/>
            <a:chExt cx="270933" cy="80000"/>
          </a:xfrm>
        </p:grpSpPr>
        <p:sp>
          <p:nvSpPr>
            <p:cNvPr id="15" name="Freeform 25">
              <a:extLst>
                <a:ext uri="{FF2B5EF4-FFF2-40B4-BE49-F238E27FC236}">
                  <a16:creationId xmlns:a16="http://schemas.microsoft.com/office/drawing/2014/main" id="{C27261C1-C057-2276-19B4-4043D67B418D}"/>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00C282"/>
            </a:solidFill>
          </p:spPr>
        </p:sp>
        <p:sp>
          <p:nvSpPr>
            <p:cNvPr id="16" name="TextBox 26">
              <a:extLst>
                <a:ext uri="{FF2B5EF4-FFF2-40B4-BE49-F238E27FC236}">
                  <a16:creationId xmlns:a16="http://schemas.microsoft.com/office/drawing/2014/main" id="{435B26FB-2FD7-1DFE-0E3F-46128B98951E}"/>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17" name="Group 24">
            <a:extLst>
              <a:ext uri="{FF2B5EF4-FFF2-40B4-BE49-F238E27FC236}">
                <a16:creationId xmlns:a16="http://schemas.microsoft.com/office/drawing/2014/main" id="{3CB84948-E3F5-F294-3C7F-F29705B797FC}"/>
              </a:ext>
            </a:extLst>
          </p:cNvPr>
          <p:cNvGrpSpPr/>
          <p:nvPr/>
        </p:nvGrpSpPr>
        <p:grpSpPr>
          <a:xfrm>
            <a:off x="17259300" y="9983250"/>
            <a:ext cx="1028700" cy="303750"/>
            <a:chOff x="0" y="0"/>
            <a:chExt cx="270933" cy="80000"/>
          </a:xfrm>
        </p:grpSpPr>
        <p:sp>
          <p:nvSpPr>
            <p:cNvPr id="18" name="Freeform 25">
              <a:extLst>
                <a:ext uri="{FF2B5EF4-FFF2-40B4-BE49-F238E27FC236}">
                  <a16:creationId xmlns:a16="http://schemas.microsoft.com/office/drawing/2014/main" id="{60DFDEFE-B212-5027-2FA0-BDC9CB82EC92}"/>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00C282"/>
            </a:solidFill>
          </p:spPr>
        </p:sp>
        <p:sp>
          <p:nvSpPr>
            <p:cNvPr id="19" name="TextBox 26">
              <a:extLst>
                <a:ext uri="{FF2B5EF4-FFF2-40B4-BE49-F238E27FC236}">
                  <a16:creationId xmlns:a16="http://schemas.microsoft.com/office/drawing/2014/main" id="{42C28902-8B0D-4E5D-A80B-C4A6086888A4}"/>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5B6220B-A6B1-DFA9-0C66-72F2AC646902}"/>
            </a:ext>
          </a:extLst>
        </p:cNvPr>
        <p:cNvGrpSpPr/>
        <p:nvPr/>
      </p:nvGrpSpPr>
      <p:grpSpPr>
        <a:xfrm>
          <a:off x="0" y="0"/>
          <a:ext cx="0" cy="0"/>
          <a:chOff x="0" y="0"/>
          <a:chExt cx="0" cy="0"/>
        </a:xfrm>
      </p:grpSpPr>
      <p:grpSp>
        <p:nvGrpSpPr>
          <p:cNvPr id="38" name="Group 38">
            <a:extLst>
              <a:ext uri="{FF2B5EF4-FFF2-40B4-BE49-F238E27FC236}">
                <a16:creationId xmlns:a16="http://schemas.microsoft.com/office/drawing/2014/main" id="{F16D4C26-6DBF-AC84-4B5C-D317D48720FB}"/>
              </a:ext>
            </a:extLst>
          </p:cNvPr>
          <p:cNvGrpSpPr/>
          <p:nvPr/>
        </p:nvGrpSpPr>
        <p:grpSpPr>
          <a:xfrm>
            <a:off x="0" y="9983250"/>
            <a:ext cx="1028700" cy="303750"/>
            <a:chOff x="0" y="0"/>
            <a:chExt cx="270933" cy="80000"/>
          </a:xfrm>
        </p:grpSpPr>
        <p:sp>
          <p:nvSpPr>
            <p:cNvPr id="39" name="Freeform 39">
              <a:extLst>
                <a:ext uri="{FF2B5EF4-FFF2-40B4-BE49-F238E27FC236}">
                  <a16:creationId xmlns:a16="http://schemas.microsoft.com/office/drawing/2014/main" id="{D719263B-C4B1-C216-CB92-28CC4718A8EB}"/>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40" name="TextBox 40">
              <a:extLst>
                <a:ext uri="{FF2B5EF4-FFF2-40B4-BE49-F238E27FC236}">
                  <a16:creationId xmlns:a16="http://schemas.microsoft.com/office/drawing/2014/main" id="{5316FFDC-2F3E-3299-77C7-3B374F70E9FC}"/>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41" name="Group 41">
            <a:extLst>
              <a:ext uri="{FF2B5EF4-FFF2-40B4-BE49-F238E27FC236}">
                <a16:creationId xmlns:a16="http://schemas.microsoft.com/office/drawing/2014/main" id="{258C18B6-B5D8-9060-B52B-92D1BF79BFA6}"/>
              </a:ext>
            </a:extLst>
          </p:cNvPr>
          <p:cNvGrpSpPr/>
          <p:nvPr/>
        </p:nvGrpSpPr>
        <p:grpSpPr>
          <a:xfrm>
            <a:off x="17259300" y="0"/>
            <a:ext cx="1028700" cy="303750"/>
            <a:chOff x="0" y="0"/>
            <a:chExt cx="270933" cy="80000"/>
          </a:xfrm>
        </p:grpSpPr>
        <p:sp>
          <p:nvSpPr>
            <p:cNvPr id="42" name="Freeform 42">
              <a:extLst>
                <a:ext uri="{FF2B5EF4-FFF2-40B4-BE49-F238E27FC236}">
                  <a16:creationId xmlns:a16="http://schemas.microsoft.com/office/drawing/2014/main" id="{B1748D90-9E4D-88C3-88E7-F559A4A21ECB}"/>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43" name="TextBox 43">
              <a:extLst>
                <a:ext uri="{FF2B5EF4-FFF2-40B4-BE49-F238E27FC236}">
                  <a16:creationId xmlns:a16="http://schemas.microsoft.com/office/drawing/2014/main" id="{B1B5381A-DD42-973D-F9CE-E218E39580B6}"/>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44" name="Group 44">
            <a:extLst>
              <a:ext uri="{FF2B5EF4-FFF2-40B4-BE49-F238E27FC236}">
                <a16:creationId xmlns:a16="http://schemas.microsoft.com/office/drawing/2014/main" id="{F0459B0B-718A-0706-C90A-60D9C63812FB}"/>
              </a:ext>
            </a:extLst>
          </p:cNvPr>
          <p:cNvGrpSpPr/>
          <p:nvPr/>
        </p:nvGrpSpPr>
        <p:grpSpPr>
          <a:xfrm>
            <a:off x="0" y="0"/>
            <a:ext cx="1028700" cy="303750"/>
            <a:chOff x="0" y="0"/>
            <a:chExt cx="270933" cy="80000"/>
          </a:xfrm>
        </p:grpSpPr>
        <p:sp>
          <p:nvSpPr>
            <p:cNvPr id="45" name="Freeform 45">
              <a:extLst>
                <a:ext uri="{FF2B5EF4-FFF2-40B4-BE49-F238E27FC236}">
                  <a16:creationId xmlns:a16="http://schemas.microsoft.com/office/drawing/2014/main" id="{0273BC93-390E-1173-D72D-AE0BC292FD24}"/>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B4B4B4"/>
            </a:solidFill>
          </p:spPr>
        </p:sp>
        <p:sp>
          <p:nvSpPr>
            <p:cNvPr id="46" name="TextBox 46">
              <a:extLst>
                <a:ext uri="{FF2B5EF4-FFF2-40B4-BE49-F238E27FC236}">
                  <a16:creationId xmlns:a16="http://schemas.microsoft.com/office/drawing/2014/main" id="{29541392-45AF-C805-BCC1-F56AAC20528E}"/>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47" name="Group 47">
            <a:extLst>
              <a:ext uri="{FF2B5EF4-FFF2-40B4-BE49-F238E27FC236}">
                <a16:creationId xmlns:a16="http://schemas.microsoft.com/office/drawing/2014/main" id="{4D4EC02E-73B2-5857-5B1D-50E1888B7D3C}"/>
              </a:ext>
            </a:extLst>
          </p:cNvPr>
          <p:cNvGrpSpPr/>
          <p:nvPr/>
        </p:nvGrpSpPr>
        <p:grpSpPr>
          <a:xfrm>
            <a:off x="17259300" y="9983250"/>
            <a:ext cx="1028700" cy="303750"/>
            <a:chOff x="0" y="0"/>
            <a:chExt cx="270933" cy="80000"/>
          </a:xfrm>
        </p:grpSpPr>
        <p:sp>
          <p:nvSpPr>
            <p:cNvPr id="48" name="Freeform 48">
              <a:extLst>
                <a:ext uri="{FF2B5EF4-FFF2-40B4-BE49-F238E27FC236}">
                  <a16:creationId xmlns:a16="http://schemas.microsoft.com/office/drawing/2014/main" id="{A8EF8217-D3A6-7194-764F-2A37A2E5A362}"/>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B4B4B4"/>
            </a:solidFill>
          </p:spPr>
        </p:sp>
        <p:sp>
          <p:nvSpPr>
            <p:cNvPr id="49" name="TextBox 49">
              <a:extLst>
                <a:ext uri="{FF2B5EF4-FFF2-40B4-BE49-F238E27FC236}">
                  <a16:creationId xmlns:a16="http://schemas.microsoft.com/office/drawing/2014/main" id="{028B52ED-1F7D-6500-7B32-EE63A8081A5A}"/>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pic>
        <p:nvPicPr>
          <p:cNvPr id="50" name="Picture 50">
            <a:extLst>
              <a:ext uri="{FF2B5EF4-FFF2-40B4-BE49-F238E27FC236}">
                <a16:creationId xmlns:a16="http://schemas.microsoft.com/office/drawing/2014/main" id="{6EF896B5-A83B-F27B-F5F0-ED2FEAB83CA1}"/>
              </a:ext>
            </a:extLst>
          </p:cNvPr>
          <p:cNvPicPr>
            <a:picLocks noChangeAspect="1"/>
          </p:cNvPicPr>
          <p:nvPr/>
        </p:nvPicPr>
        <p:blipFill rotWithShape="1">
          <a:blip r:embed="rId2"/>
          <a:srcRect r="24589"/>
          <a:stretch/>
        </p:blipFill>
        <p:spPr>
          <a:xfrm>
            <a:off x="8973162" y="1028700"/>
            <a:ext cx="9314838" cy="8229600"/>
          </a:xfrm>
          <a:prstGeom prst="rect">
            <a:avLst/>
          </a:prstGeom>
        </p:spPr>
      </p:pic>
      <p:sp>
        <p:nvSpPr>
          <p:cNvPr id="51" name="TextBox 51">
            <a:extLst>
              <a:ext uri="{FF2B5EF4-FFF2-40B4-BE49-F238E27FC236}">
                <a16:creationId xmlns:a16="http://schemas.microsoft.com/office/drawing/2014/main" id="{DCE80E6D-36F4-3582-C5CA-72D9F6AF5197}"/>
              </a:ext>
            </a:extLst>
          </p:cNvPr>
          <p:cNvSpPr txBox="1"/>
          <p:nvPr/>
        </p:nvSpPr>
        <p:spPr>
          <a:xfrm>
            <a:off x="1545188" y="1038225"/>
            <a:ext cx="5868702" cy="743793"/>
          </a:xfrm>
          <a:prstGeom prst="rect">
            <a:avLst/>
          </a:prstGeom>
        </p:spPr>
        <p:txBody>
          <a:bodyPr lIns="0" tIns="0" rIns="0" bIns="0" rtlCol="0" anchor="t">
            <a:spAutoFit/>
          </a:bodyPr>
          <a:lstStyle/>
          <a:p>
            <a:pPr marL="0" lvl="0" indent="0" algn="ctr">
              <a:lnSpc>
                <a:spcPts val="5800"/>
              </a:lnSpc>
              <a:spcBef>
                <a:spcPct val="0"/>
              </a:spcBef>
            </a:pPr>
            <a:r>
              <a:rPr lang="en-US" sz="5000" dirty="0">
                <a:solidFill>
                  <a:srgbClr val="12222B"/>
                </a:solidFill>
                <a:latin typeface="Open Sans Bold"/>
              </a:rPr>
              <a:t>Why ADR</a:t>
            </a:r>
            <a:endParaRPr lang="en-US" sz="5000" u="none" dirty="0">
              <a:solidFill>
                <a:srgbClr val="12222B"/>
              </a:solidFill>
              <a:latin typeface="Open Sans Bold"/>
            </a:endParaRPr>
          </a:p>
        </p:txBody>
      </p:sp>
      <p:sp>
        <p:nvSpPr>
          <p:cNvPr id="52" name="TextBox 52">
            <a:extLst>
              <a:ext uri="{FF2B5EF4-FFF2-40B4-BE49-F238E27FC236}">
                <a16:creationId xmlns:a16="http://schemas.microsoft.com/office/drawing/2014/main" id="{DC33A6A2-ED7D-167B-F6C0-BA510185CEE3}"/>
              </a:ext>
            </a:extLst>
          </p:cNvPr>
          <p:cNvSpPr txBox="1"/>
          <p:nvPr/>
        </p:nvSpPr>
        <p:spPr>
          <a:xfrm>
            <a:off x="1028700" y="2808008"/>
            <a:ext cx="7239000" cy="4638834"/>
          </a:xfrm>
          <a:prstGeom prst="rect">
            <a:avLst/>
          </a:prstGeom>
        </p:spPr>
        <p:txBody>
          <a:bodyPr wrap="square" lIns="0" tIns="0" rIns="0" bIns="0" rtlCol="0" anchor="t">
            <a:spAutoFit/>
          </a:bodyPr>
          <a:lstStyle/>
          <a:p>
            <a:pPr lvl="0" algn="just">
              <a:lnSpc>
                <a:spcPts val="2800"/>
              </a:lnSpc>
              <a:spcBef>
                <a:spcPct val="0"/>
              </a:spcBef>
            </a:pPr>
            <a:r>
              <a:rPr lang="en-US" dirty="0"/>
              <a:t>ADR, or Alternative Dispute Resolution, emerged in response to the growing congestion in U.S. courts, particularly highlighted during the 1976 Pound Conference. By the early 1980s, the </a:t>
            </a:r>
            <a:r>
              <a:rPr lang="en-US" b="1" dirty="0"/>
              <a:t>federal courts were burdened with over 1.2 million pending civil cases</a:t>
            </a:r>
            <a:r>
              <a:rPr lang="en-US" dirty="0"/>
              <a:t>, leading to significant </a:t>
            </a:r>
            <a:r>
              <a:rPr lang="en-US" b="1" dirty="0"/>
              <a:t>delays and escalating litigation costs</a:t>
            </a:r>
            <a:r>
              <a:rPr lang="en-US" dirty="0"/>
              <a:t>. </a:t>
            </a:r>
          </a:p>
          <a:p>
            <a:pPr lvl="0" algn="just">
              <a:lnSpc>
                <a:spcPts val="2800"/>
              </a:lnSpc>
              <a:spcBef>
                <a:spcPct val="0"/>
              </a:spcBef>
            </a:pPr>
            <a:endParaRPr lang="en-US" dirty="0"/>
          </a:p>
          <a:p>
            <a:pPr lvl="0" algn="just">
              <a:lnSpc>
                <a:spcPts val="2800"/>
              </a:lnSpc>
              <a:spcBef>
                <a:spcPct val="0"/>
              </a:spcBef>
            </a:pPr>
            <a:r>
              <a:rPr lang="en-US" dirty="0"/>
              <a:t>To combat these issues, there was a shift towards </a:t>
            </a:r>
            <a:r>
              <a:rPr lang="en-US" b="1" dirty="0"/>
              <a:t>more efficient </a:t>
            </a:r>
            <a:r>
              <a:rPr lang="en-US" dirty="0"/>
              <a:t>dispute resolution methods. Research has shown that ADR, including mediation, can resolve disputes in hours, often achieving settlement rates above </a:t>
            </a:r>
            <a:r>
              <a:rPr lang="en-US" b="1" dirty="0"/>
              <a:t>70%</a:t>
            </a:r>
            <a:r>
              <a:rPr lang="en-US" dirty="0"/>
              <a:t>. Additionally, ADR offers a cost-effective alternative to traditional legal proceedings, which can exceed </a:t>
            </a:r>
            <a:r>
              <a:rPr lang="en-US" b="1" dirty="0"/>
              <a:t>$100,000</a:t>
            </a:r>
            <a:r>
              <a:rPr lang="en-US" dirty="0"/>
              <a:t>. This affordability enhances access to justice, contributing to the growth and acceptance of ADR as a valuable option for dispute resolution.</a:t>
            </a:r>
            <a:endParaRPr lang="en-US" sz="2000" u="none" dirty="0">
              <a:solidFill>
                <a:srgbClr val="000000"/>
              </a:solidFill>
              <a:latin typeface="Noto Sans"/>
            </a:endParaRPr>
          </a:p>
        </p:txBody>
      </p:sp>
    </p:spTree>
    <p:extLst>
      <p:ext uri="{BB962C8B-B14F-4D97-AF65-F5344CB8AC3E}">
        <p14:creationId xmlns:p14="http://schemas.microsoft.com/office/powerpoint/2010/main" val="6977301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rotWithShape="1">
          <a:blip r:embed="rId2"/>
          <a:srcRect l="10960" r="14403" b="20724"/>
          <a:stretch/>
        </p:blipFill>
        <p:spPr>
          <a:xfrm rot="5400000">
            <a:off x="-1503614" y="1503613"/>
            <a:ext cx="10287002" cy="7279775"/>
          </a:xfrm>
          <a:prstGeom prst="rect">
            <a:avLst/>
          </a:prstGeom>
        </p:spPr>
      </p:pic>
      <p:grpSp>
        <p:nvGrpSpPr>
          <p:cNvPr id="3" name="Group 3"/>
          <p:cNvGrpSpPr/>
          <p:nvPr/>
        </p:nvGrpSpPr>
        <p:grpSpPr>
          <a:xfrm>
            <a:off x="0" y="9983250"/>
            <a:ext cx="1028700" cy="303750"/>
            <a:chOff x="0" y="0"/>
            <a:chExt cx="270933" cy="80000"/>
          </a:xfrm>
        </p:grpSpPr>
        <p:sp>
          <p:nvSpPr>
            <p:cNvPr id="4" name="Freeform 4"/>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5" name="TextBox 5"/>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6" name="Group 6"/>
          <p:cNvGrpSpPr/>
          <p:nvPr/>
        </p:nvGrpSpPr>
        <p:grpSpPr>
          <a:xfrm>
            <a:off x="17259300" y="0"/>
            <a:ext cx="1028700" cy="303750"/>
            <a:chOff x="0" y="0"/>
            <a:chExt cx="270933" cy="80000"/>
          </a:xfrm>
        </p:grpSpPr>
        <p:sp>
          <p:nvSpPr>
            <p:cNvPr id="7" name="Freeform 7"/>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8" name="TextBox 8"/>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9" name="Group 9"/>
          <p:cNvGrpSpPr/>
          <p:nvPr/>
        </p:nvGrpSpPr>
        <p:grpSpPr>
          <a:xfrm>
            <a:off x="0" y="0"/>
            <a:ext cx="1028700" cy="303750"/>
            <a:chOff x="0" y="0"/>
            <a:chExt cx="270933" cy="80000"/>
          </a:xfrm>
        </p:grpSpPr>
        <p:sp>
          <p:nvSpPr>
            <p:cNvPr id="10" name="Freeform 10"/>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00C282"/>
            </a:solidFill>
          </p:spPr>
        </p:sp>
        <p:sp>
          <p:nvSpPr>
            <p:cNvPr id="11" name="TextBox 11"/>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12" name="Group 12"/>
          <p:cNvGrpSpPr/>
          <p:nvPr/>
        </p:nvGrpSpPr>
        <p:grpSpPr>
          <a:xfrm>
            <a:off x="17259300" y="9983250"/>
            <a:ext cx="1028700" cy="303750"/>
            <a:chOff x="0" y="0"/>
            <a:chExt cx="270933" cy="80000"/>
          </a:xfrm>
        </p:grpSpPr>
        <p:sp>
          <p:nvSpPr>
            <p:cNvPr id="13" name="Freeform 13"/>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00C282"/>
            </a:solidFill>
          </p:spPr>
        </p:sp>
        <p:sp>
          <p:nvSpPr>
            <p:cNvPr id="14" name="TextBox 14"/>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sp>
        <p:nvSpPr>
          <p:cNvPr id="41" name="TextBox 41"/>
          <p:cNvSpPr txBox="1"/>
          <p:nvPr/>
        </p:nvSpPr>
        <p:spPr>
          <a:xfrm>
            <a:off x="8527985" y="1070939"/>
            <a:ext cx="7564152" cy="749300"/>
          </a:xfrm>
          <a:prstGeom prst="rect">
            <a:avLst/>
          </a:prstGeom>
        </p:spPr>
        <p:txBody>
          <a:bodyPr lIns="0" tIns="0" rIns="0" bIns="0" rtlCol="0" anchor="t">
            <a:spAutoFit/>
          </a:bodyPr>
          <a:lstStyle/>
          <a:p>
            <a:pPr marL="0" lvl="0" indent="0" algn="l">
              <a:lnSpc>
                <a:spcPts val="5800"/>
              </a:lnSpc>
              <a:spcBef>
                <a:spcPct val="0"/>
              </a:spcBef>
            </a:pPr>
            <a:r>
              <a:rPr lang="en-US" sz="5000" dirty="0">
                <a:solidFill>
                  <a:srgbClr val="12222B"/>
                </a:solidFill>
                <a:latin typeface="Open Sans Bold"/>
              </a:rPr>
              <a:t>ADR Methods </a:t>
            </a:r>
            <a:endParaRPr lang="en-US" sz="5000" u="none" dirty="0">
              <a:solidFill>
                <a:srgbClr val="12222B"/>
              </a:solidFill>
              <a:latin typeface="Open Sans Bold"/>
            </a:endParaRPr>
          </a:p>
        </p:txBody>
      </p:sp>
      <p:sp>
        <p:nvSpPr>
          <p:cNvPr id="42" name="TextBox 42"/>
          <p:cNvSpPr txBox="1"/>
          <p:nvPr/>
        </p:nvSpPr>
        <p:spPr>
          <a:xfrm>
            <a:off x="8534666" y="2324100"/>
            <a:ext cx="8694154" cy="5101781"/>
          </a:xfrm>
          <a:prstGeom prst="rect">
            <a:avLst/>
          </a:prstGeom>
        </p:spPr>
        <p:txBody>
          <a:bodyPr wrap="square" lIns="0" tIns="0" rIns="0" bIns="0" rtlCol="0" anchor="t">
            <a:spAutoFit/>
          </a:bodyPr>
          <a:lstStyle/>
          <a:p>
            <a:pPr marL="342900" indent="-342900" fontAlgn="base">
              <a:lnSpc>
                <a:spcPct val="150000"/>
              </a:lnSpc>
              <a:buFont typeface="Courier New" panose="02070309020205020404" pitchFamily="49" charset="0"/>
              <a:buChar char="o"/>
            </a:pPr>
            <a:r>
              <a:rPr lang="en-IN" sz="2800" dirty="0"/>
              <a:t>Negotiation</a:t>
            </a:r>
          </a:p>
          <a:p>
            <a:pPr marL="342900" indent="-342900" fontAlgn="base">
              <a:lnSpc>
                <a:spcPct val="150000"/>
              </a:lnSpc>
              <a:buFont typeface="Courier New" panose="02070309020205020404" pitchFamily="49" charset="0"/>
              <a:buChar char="o"/>
            </a:pPr>
            <a:r>
              <a:rPr lang="en-IN" sz="2800" dirty="0"/>
              <a:t>Mediation</a:t>
            </a:r>
          </a:p>
          <a:p>
            <a:pPr marL="342900" indent="-342900" fontAlgn="base">
              <a:lnSpc>
                <a:spcPct val="150000"/>
              </a:lnSpc>
              <a:buFont typeface="Courier New" panose="02070309020205020404" pitchFamily="49" charset="0"/>
              <a:buChar char="o"/>
            </a:pPr>
            <a:r>
              <a:rPr lang="en-IN" sz="2800" dirty="0"/>
              <a:t>Conciliation</a:t>
            </a:r>
          </a:p>
          <a:p>
            <a:pPr marL="342900" indent="-342900" fontAlgn="base">
              <a:lnSpc>
                <a:spcPct val="150000"/>
              </a:lnSpc>
              <a:buFont typeface="Courier New" panose="02070309020205020404" pitchFamily="49" charset="0"/>
              <a:buChar char="o"/>
            </a:pPr>
            <a:r>
              <a:rPr lang="en-IN" sz="2800" dirty="0"/>
              <a:t>Construction Adjudication</a:t>
            </a:r>
          </a:p>
          <a:p>
            <a:pPr marL="342900" indent="-342900" fontAlgn="base">
              <a:lnSpc>
                <a:spcPct val="150000"/>
              </a:lnSpc>
              <a:buFont typeface="Courier New" panose="02070309020205020404" pitchFamily="49" charset="0"/>
              <a:buChar char="o"/>
            </a:pPr>
            <a:r>
              <a:rPr lang="en-IN" sz="2800" dirty="0"/>
              <a:t>Arbitration</a:t>
            </a:r>
          </a:p>
          <a:p>
            <a:pPr marL="342900" indent="-342900" fontAlgn="base">
              <a:lnSpc>
                <a:spcPct val="150000"/>
              </a:lnSpc>
              <a:buFont typeface="Courier New" panose="02070309020205020404" pitchFamily="49" charset="0"/>
              <a:buChar char="o"/>
            </a:pPr>
            <a:r>
              <a:rPr lang="en-IN" sz="2800" dirty="0"/>
              <a:t>MED-ARB/ARB-MED</a:t>
            </a:r>
          </a:p>
          <a:p>
            <a:pPr marL="342900" indent="-342900" fontAlgn="base">
              <a:lnSpc>
                <a:spcPct val="150000"/>
              </a:lnSpc>
              <a:buFont typeface="Courier New" panose="02070309020205020404" pitchFamily="49" charset="0"/>
              <a:buChar char="o"/>
            </a:pPr>
            <a:r>
              <a:rPr lang="en-IN" sz="2800" dirty="0"/>
              <a:t>Online Dispute Resolution (ODR)</a:t>
            </a:r>
            <a:br>
              <a:rPr lang="en-IN" sz="2800" dirty="0"/>
            </a:br>
            <a:endParaRPr lang="en-US" sz="2800" u="none" dirty="0">
              <a:solidFill>
                <a:srgbClr val="000000"/>
              </a:solidFill>
              <a:latin typeface="Noto Sans"/>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BC85960-8950-91DB-2FE3-DE70D9B0F894}"/>
            </a:ext>
          </a:extLst>
        </p:cNvPr>
        <p:cNvGrpSpPr/>
        <p:nvPr/>
      </p:nvGrpSpPr>
      <p:grpSpPr>
        <a:xfrm>
          <a:off x="0" y="0"/>
          <a:ext cx="0" cy="0"/>
          <a:chOff x="0" y="0"/>
          <a:chExt cx="0" cy="0"/>
        </a:xfrm>
      </p:grpSpPr>
      <p:grpSp>
        <p:nvGrpSpPr>
          <p:cNvPr id="2" name="Group 2">
            <a:extLst>
              <a:ext uri="{FF2B5EF4-FFF2-40B4-BE49-F238E27FC236}">
                <a16:creationId xmlns:a16="http://schemas.microsoft.com/office/drawing/2014/main" id="{0F70893B-59BE-A1B6-3A69-7A255E3E6C9B}"/>
              </a:ext>
            </a:extLst>
          </p:cNvPr>
          <p:cNvGrpSpPr/>
          <p:nvPr/>
        </p:nvGrpSpPr>
        <p:grpSpPr>
          <a:xfrm>
            <a:off x="0" y="9983250"/>
            <a:ext cx="1028700" cy="303750"/>
            <a:chOff x="0" y="0"/>
            <a:chExt cx="270933" cy="80000"/>
          </a:xfrm>
        </p:grpSpPr>
        <p:sp>
          <p:nvSpPr>
            <p:cNvPr id="3" name="Freeform 3">
              <a:extLst>
                <a:ext uri="{FF2B5EF4-FFF2-40B4-BE49-F238E27FC236}">
                  <a16:creationId xmlns:a16="http://schemas.microsoft.com/office/drawing/2014/main" id="{FC1EA0AF-BF73-CA77-4CCE-E4A9322E187E}"/>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4" name="TextBox 4">
              <a:extLst>
                <a:ext uri="{FF2B5EF4-FFF2-40B4-BE49-F238E27FC236}">
                  <a16:creationId xmlns:a16="http://schemas.microsoft.com/office/drawing/2014/main" id="{366E513F-993A-C1D9-C88F-6B91B0B6015A}"/>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5" name="Group 5">
            <a:extLst>
              <a:ext uri="{FF2B5EF4-FFF2-40B4-BE49-F238E27FC236}">
                <a16:creationId xmlns:a16="http://schemas.microsoft.com/office/drawing/2014/main" id="{F3D87AA7-1E6A-E4B3-FE10-786391AFFBD4}"/>
              </a:ext>
            </a:extLst>
          </p:cNvPr>
          <p:cNvGrpSpPr/>
          <p:nvPr/>
        </p:nvGrpSpPr>
        <p:grpSpPr>
          <a:xfrm>
            <a:off x="17259300" y="0"/>
            <a:ext cx="1028700" cy="303750"/>
            <a:chOff x="0" y="0"/>
            <a:chExt cx="270933" cy="80000"/>
          </a:xfrm>
        </p:grpSpPr>
        <p:sp>
          <p:nvSpPr>
            <p:cNvPr id="6" name="Freeform 6">
              <a:extLst>
                <a:ext uri="{FF2B5EF4-FFF2-40B4-BE49-F238E27FC236}">
                  <a16:creationId xmlns:a16="http://schemas.microsoft.com/office/drawing/2014/main" id="{FB5F4AA5-54E6-2D0D-2454-70063064595A}"/>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7" name="TextBox 7">
              <a:extLst>
                <a:ext uri="{FF2B5EF4-FFF2-40B4-BE49-F238E27FC236}">
                  <a16:creationId xmlns:a16="http://schemas.microsoft.com/office/drawing/2014/main" id="{38091E40-CCC7-BDE9-8119-F198B06E8A37}"/>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sp>
        <p:nvSpPr>
          <p:cNvPr id="8" name="TextBox 8">
            <a:extLst>
              <a:ext uri="{FF2B5EF4-FFF2-40B4-BE49-F238E27FC236}">
                <a16:creationId xmlns:a16="http://schemas.microsoft.com/office/drawing/2014/main" id="{ECAE99FA-94D9-C00F-7976-6FEA413007FB}"/>
              </a:ext>
            </a:extLst>
          </p:cNvPr>
          <p:cNvSpPr txBox="1"/>
          <p:nvPr/>
        </p:nvSpPr>
        <p:spPr>
          <a:xfrm>
            <a:off x="8768860" y="2100882"/>
            <a:ext cx="8464629" cy="6278642"/>
          </a:xfrm>
          <a:prstGeom prst="rect">
            <a:avLst/>
          </a:prstGeom>
        </p:spPr>
        <p:txBody>
          <a:bodyPr wrap="square" lIns="0" tIns="0" rIns="0" bIns="0" rtlCol="0" anchor="t">
            <a:spAutoFit/>
          </a:bodyPr>
          <a:lstStyle/>
          <a:p>
            <a:pPr algn="just" fontAlgn="base"/>
            <a:r>
              <a:rPr lang="en-US" sz="2400" dirty="0"/>
              <a:t>Online Dispute Resolution (ODR) </a:t>
            </a:r>
            <a:r>
              <a:rPr lang="en-US" sz="2400" b="1" dirty="0"/>
              <a:t>emerged in the 1990s </a:t>
            </a:r>
            <a:r>
              <a:rPr lang="en-US" sz="2400" dirty="0"/>
              <a:t>with the </a:t>
            </a:r>
            <a:r>
              <a:rPr lang="en-US" sz="2400" b="1" dirty="0"/>
              <a:t>rise of e-commerce and online transactions</a:t>
            </a:r>
            <a:r>
              <a:rPr lang="en-US" sz="2400" dirty="0"/>
              <a:t>. It was initially developed to address disputes arising from online commercial activities, offering a faster, more </a:t>
            </a:r>
            <a:r>
              <a:rPr lang="en-US" sz="2400" b="1" dirty="0"/>
              <a:t>cost-effective</a:t>
            </a:r>
            <a:r>
              <a:rPr lang="en-US" sz="2400" dirty="0"/>
              <a:t>, and </a:t>
            </a:r>
            <a:r>
              <a:rPr lang="en-US" sz="2400" b="1" dirty="0"/>
              <a:t>convenient</a:t>
            </a:r>
            <a:r>
              <a:rPr lang="en-US" sz="2400" dirty="0"/>
              <a:t> alternative to traditional court systems. </a:t>
            </a:r>
          </a:p>
          <a:p>
            <a:pPr algn="just" fontAlgn="base"/>
            <a:endParaRPr lang="en-US" sz="2400" dirty="0"/>
          </a:p>
          <a:p>
            <a:pPr algn="just" fontAlgn="base"/>
            <a:r>
              <a:rPr lang="en-US" sz="2400" dirty="0"/>
              <a:t>eBay's dispute resolution system, </a:t>
            </a:r>
            <a:r>
              <a:rPr lang="en-US" sz="2400" b="1" dirty="0"/>
              <a:t>launched in 1999</a:t>
            </a:r>
            <a:r>
              <a:rPr lang="en-US" sz="2400" dirty="0"/>
              <a:t>, is a landmark example of early ODR implementation. It allowed buyers and sellers to resolve disputes online, significantly impacting the landscape of online commerce. </a:t>
            </a:r>
          </a:p>
          <a:p>
            <a:pPr algn="just" fontAlgn="base"/>
            <a:endParaRPr lang="en-US" sz="2400" dirty="0"/>
          </a:p>
          <a:p>
            <a:pPr algn="just" fontAlgn="base"/>
            <a:r>
              <a:rPr lang="en-US" sz="2400" dirty="0"/>
              <a:t>Traditional dispute resolution methods like courts were often slow, expensive, and not well-suited for the nature of online disputes, especially those involving small amounts of money and cross-border issues. ODR leveraged advancements in communication and information technology to create online platforms for resolving disputes, making the process more efficient and accessible.</a:t>
            </a:r>
          </a:p>
        </p:txBody>
      </p:sp>
      <p:sp>
        <p:nvSpPr>
          <p:cNvPr id="10" name="TextBox 10">
            <a:extLst>
              <a:ext uri="{FF2B5EF4-FFF2-40B4-BE49-F238E27FC236}">
                <a16:creationId xmlns:a16="http://schemas.microsoft.com/office/drawing/2014/main" id="{B219CE87-522F-815B-F32B-781B207D641F}"/>
              </a:ext>
            </a:extLst>
          </p:cNvPr>
          <p:cNvSpPr txBox="1"/>
          <p:nvPr/>
        </p:nvSpPr>
        <p:spPr>
          <a:xfrm>
            <a:off x="10092634" y="959816"/>
            <a:ext cx="5868702" cy="743793"/>
          </a:xfrm>
          <a:prstGeom prst="rect">
            <a:avLst/>
          </a:prstGeom>
        </p:spPr>
        <p:txBody>
          <a:bodyPr lIns="0" tIns="0" rIns="0" bIns="0" rtlCol="0" anchor="t">
            <a:spAutoFit/>
          </a:bodyPr>
          <a:lstStyle/>
          <a:p>
            <a:pPr marL="0" lvl="0" indent="0">
              <a:lnSpc>
                <a:spcPts val="5800"/>
              </a:lnSpc>
              <a:spcBef>
                <a:spcPct val="0"/>
              </a:spcBef>
            </a:pPr>
            <a:r>
              <a:rPr lang="en-US" sz="5000" u="none" dirty="0">
                <a:solidFill>
                  <a:srgbClr val="12222B"/>
                </a:solidFill>
                <a:latin typeface="Open Sans Bold"/>
              </a:rPr>
              <a:t>The Birth of ODR</a:t>
            </a:r>
          </a:p>
        </p:txBody>
      </p:sp>
      <p:grpSp>
        <p:nvGrpSpPr>
          <p:cNvPr id="23" name="Group 23">
            <a:extLst>
              <a:ext uri="{FF2B5EF4-FFF2-40B4-BE49-F238E27FC236}">
                <a16:creationId xmlns:a16="http://schemas.microsoft.com/office/drawing/2014/main" id="{3596428A-3955-6A15-DE2D-1CA59BAFF834}"/>
              </a:ext>
            </a:extLst>
          </p:cNvPr>
          <p:cNvGrpSpPr/>
          <p:nvPr/>
        </p:nvGrpSpPr>
        <p:grpSpPr>
          <a:xfrm>
            <a:off x="0" y="0"/>
            <a:ext cx="1028700" cy="303750"/>
            <a:chOff x="0" y="0"/>
            <a:chExt cx="270933" cy="80000"/>
          </a:xfrm>
        </p:grpSpPr>
        <p:sp>
          <p:nvSpPr>
            <p:cNvPr id="24" name="Freeform 24">
              <a:extLst>
                <a:ext uri="{FF2B5EF4-FFF2-40B4-BE49-F238E27FC236}">
                  <a16:creationId xmlns:a16="http://schemas.microsoft.com/office/drawing/2014/main" id="{D2A7B76D-F277-3580-3624-2E3BAD9ADBA8}"/>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B4B4B4"/>
            </a:solidFill>
          </p:spPr>
        </p:sp>
        <p:sp>
          <p:nvSpPr>
            <p:cNvPr id="25" name="TextBox 25">
              <a:extLst>
                <a:ext uri="{FF2B5EF4-FFF2-40B4-BE49-F238E27FC236}">
                  <a16:creationId xmlns:a16="http://schemas.microsoft.com/office/drawing/2014/main" id="{2AEB5DAD-AEDA-0DA8-E4BF-C56A840F7F78}"/>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26" name="Group 26">
            <a:extLst>
              <a:ext uri="{FF2B5EF4-FFF2-40B4-BE49-F238E27FC236}">
                <a16:creationId xmlns:a16="http://schemas.microsoft.com/office/drawing/2014/main" id="{67DA22D4-5BE7-05F8-D847-C5A59FF0638A}"/>
              </a:ext>
            </a:extLst>
          </p:cNvPr>
          <p:cNvGrpSpPr/>
          <p:nvPr/>
        </p:nvGrpSpPr>
        <p:grpSpPr>
          <a:xfrm>
            <a:off x="17259300" y="9983250"/>
            <a:ext cx="1028700" cy="303750"/>
            <a:chOff x="0" y="0"/>
            <a:chExt cx="270933" cy="80000"/>
          </a:xfrm>
        </p:grpSpPr>
        <p:sp>
          <p:nvSpPr>
            <p:cNvPr id="27" name="Freeform 27">
              <a:extLst>
                <a:ext uri="{FF2B5EF4-FFF2-40B4-BE49-F238E27FC236}">
                  <a16:creationId xmlns:a16="http://schemas.microsoft.com/office/drawing/2014/main" id="{E062B12B-38D8-7707-F719-70ABF3657BF5}"/>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B4B4B4"/>
            </a:solidFill>
          </p:spPr>
        </p:sp>
        <p:sp>
          <p:nvSpPr>
            <p:cNvPr id="28" name="TextBox 28">
              <a:extLst>
                <a:ext uri="{FF2B5EF4-FFF2-40B4-BE49-F238E27FC236}">
                  <a16:creationId xmlns:a16="http://schemas.microsoft.com/office/drawing/2014/main" id="{58DE0F0C-7CCC-4132-8F07-745E47FB068C}"/>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pic>
        <p:nvPicPr>
          <p:cNvPr id="1032" name="Picture 8" descr="E-governance: Online dispute resolution gaining momentum in India, ET  Government">
            <a:extLst>
              <a:ext uri="{FF2B5EF4-FFF2-40B4-BE49-F238E27FC236}">
                <a16:creationId xmlns:a16="http://schemas.microsoft.com/office/drawing/2014/main" id="{A23AFEE7-61E9-5631-89B6-AFE100182D9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2000" y="2523381"/>
            <a:ext cx="7244860" cy="54336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31841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554F250-5677-B55E-C69A-F5B7806F4A3A}"/>
            </a:ext>
          </a:extLst>
        </p:cNvPr>
        <p:cNvGrpSpPr/>
        <p:nvPr/>
      </p:nvGrpSpPr>
      <p:grpSpPr>
        <a:xfrm>
          <a:off x="0" y="0"/>
          <a:ext cx="0" cy="0"/>
          <a:chOff x="0" y="0"/>
          <a:chExt cx="0" cy="0"/>
        </a:xfrm>
      </p:grpSpPr>
      <p:grpSp>
        <p:nvGrpSpPr>
          <p:cNvPr id="38" name="Group 38">
            <a:extLst>
              <a:ext uri="{FF2B5EF4-FFF2-40B4-BE49-F238E27FC236}">
                <a16:creationId xmlns:a16="http://schemas.microsoft.com/office/drawing/2014/main" id="{1BF4C8D2-6B50-2BB9-BE67-35E87E421B4A}"/>
              </a:ext>
            </a:extLst>
          </p:cNvPr>
          <p:cNvGrpSpPr/>
          <p:nvPr/>
        </p:nvGrpSpPr>
        <p:grpSpPr>
          <a:xfrm>
            <a:off x="0" y="9983250"/>
            <a:ext cx="1028700" cy="303750"/>
            <a:chOff x="0" y="0"/>
            <a:chExt cx="270933" cy="80000"/>
          </a:xfrm>
        </p:grpSpPr>
        <p:sp>
          <p:nvSpPr>
            <p:cNvPr id="39" name="Freeform 39">
              <a:extLst>
                <a:ext uri="{FF2B5EF4-FFF2-40B4-BE49-F238E27FC236}">
                  <a16:creationId xmlns:a16="http://schemas.microsoft.com/office/drawing/2014/main" id="{3C3D10FF-E0CD-4755-AB90-298CF20D9BFC}"/>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40" name="TextBox 40">
              <a:extLst>
                <a:ext uri="{FF2B5EF4-FFF2-40B4-BE49-F238E27FC236}">
                  <a16:creationId xmlns:a16="http://schemas.microsoft.com/office/drawing/2014/main" id="{75B9FC1C-9BBA-D108-5703-572FEF4D1892}"/>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41" name="Group 41">
            <a:extLst>
              <a:ext uri="{FF2B5EF4-FFF2-40B4-BE49-F238E27FC236}">
                <a16:creationId xmlns:a16="http://schemas.microsoft.com/office/drawing/2014/main" id="{00E6F2E7-2857-B223-6A7C-89B1CD52A61A}"/>
              </a:ext>
            </a:extLst>
          </p:cNvPr>
          <p:cNvGrpSpPr/>
          <p:nvPr/>
        </p:nvGrpSpPr>
        <p:grpSpPr>
          <a:xfrm>
            <a:off x="17259300" y="0"/>
            <a:ext cx="1028700" cy="303750"/>
            <a:chOff x="0" y="0"/>
            <a:chExt cx="270933" cy="80000"/>
          </a:xfrm>
        </p:grpSpPr>
        <p:sp>
          <p:nvSpPr>
            <p:cNvPr id="42" name="Freeform 42">
              <a:extLst>
                <a:ext uri="{FF2B5EF4-FFF2-40B4-BE49-F238E27FC236}">
                  <a16:creationId xmlns:a16="http://schemas.microsoft.com/office/drawing/2014/main" id="{FCAFC1ED-38C4-77AB-DC68-101E3004FC08}"/>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43" name="TextBox 43">
              <a:extLst>
                <a:ext uri="{FF2B5EF4-FFF2-40B4-BE49-F238E27FC236}">
                  <a16:creationId xmlns:a16="http://schemas.microsoft.com/office/drawing/2014/main" id="{384ED6FC-13FD-73A3-FDD8-688A5127CF53}"/>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44" name="Group 44">
            <a:extLst>
              <a:ext uri="{FF2B5EF4-FFF2-40B4-BE49-F238E27FC236}">
                <a16:creationId xmlns:a16="http://schemas.microsoft.com/office/drawing/2014/main" id="{7CAA23EE-283A-4AD6-852A-05957DE6D11C}"/>
              </a:ext>
            </a:extLst>
          </p:cNvPr>
          <p:cNvGrpSpPr/>
          <p:nvPr/>
        </p:nvGrpSpPr>
        <p:grpSpPr>
          <a:xfrm>
            <a:off x="0" y="0"/>
            <a:ext cx="1028700" cy="303750"/>
            <a:chOff x="0" y="0"/>
            <a:chExt cx="270933" cy="80000"/>
          </a:xfrm>
        </p:grpSpPr>
        <p:sp>
          <p:nvSpPr>
            <p:cNvPr id="45" name="Freeform 45">
              <a:extLst>
                <a:ext uri="{FF2B5EF4-FFF2-40B4-BE49-F238E27FC236}">
                  <a16:creationId xmlns:a16="http://schemas.microsoft.com/office/drawing/2014/main" id="{C803DF8D-9AA1-B445-CDCD-A0CCB2DAD20F}"/>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B4B4B4"/>
            </a:solidFill>
          </p:spPr>
        </p:sp>
        <p:sp>
          <p:nvSpPr>
            <p:cNvPr id="46" name="TextBox 46">
              <a:extLst>
                <a:ext uri="{FF2B5EF4-FFF2-40B4-BE49-F238E27FC236}">
                  <a16:creationId xmlns:a16="http://schemas.microsoft.com/office/drawing/2014/main" id="{EA2243B1-334F-5E3F-14BC-AD3E5403AFD6}"/>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47" name="Group 47">
            <a:extLst>
              <a:ext uri="{FF2B5EF4-FFF2-40B4-BE49-F238E27FC236}">
                <a16:creationId xmlns:a16="http://schemas.microsoft.com/office/drawing/2014/main" id="{9DF1CF05-0E5D-6993-307C-9F7821FED792}"/>
              </a:ext>
            </a:extLst>
          </p:cNvPr>
          <p:cNvGrpSpPr/>
          <p:nvPr/>
        </p:nvGrpSpPr>
        <p:grpSpPr>
          <a:xfrm>
            <a:off x="17259300" y="9983250"/>
            <a:ext cx="1028700" cy="303750"/>
            <a:chOff x="0" y="0"/>
            <a:chExt cx="270933" cy="80000"/>
          </a:xfrm>
        </p:grpSpPr>
        <p:sp>
          <p:nvSpPr>
            <p:cNvPr id="48" name="Freeform 48">
              <a:extLst>
                <a:ext uri="{FF2B5EF4-FFF2-40B4-BE49-F238E27FC236}">
                  <a16:creationId xmlns:a16="http://schemas.microsoft.com/office/drawing/2014/main" id="{8940FEBA-F8AD-FF10-013F-4CA446A3B2D1}"/>
                </a:ext>
              </a:extLst>
            </p:cNvPr>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B4B4B4"/>
            </a:solidFill>
          </p:spPr>
        </p:sp>
        <p:sp>
          <p:nvSpPr>
            <p:cNvPr id="49" name="TextBox 49">
              <a:extLst>
                <a:ext uri="{FF2B5EF4-FFF2-40B4-BE49-F238E27FC236}">
                  <a16:creationId xmlns:a16="http://schemas.microsoft.com/office/drawing/2014/main" id="{E11184CB-5DB7-CB33-826B-ED14825A0628}"/>
                </a:ext>
              </a:extLst>
            </p:cNvPr>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pic>
        <p:nvPicPr>
          <p:cNvPr id="50" name="Picture 50" descr="Road with skyscraper background">
            <a:extLst>
              <a:ext uri="{FF2B5EF4-FFF2-40B4-BE49-F238E27FC236}">
                <a16:creationId xmlns:a16="http://schemas.microsoft.com/office/drawing/2014/main" id="{4CD4C5AD-8D46-2C5A-A84F-15B59E9F2A36}"/>
              </a:ext>
            </a:extLst>
          </p:cNvPr>
          <p:cNvPicPr>
            <a:picLocks noChangeAspect="1"/>
          </p:cNvPicPr>
          <p:nvPr/>
        </p:nvPicPr>
        <p:blipFill>
          <a:blip r:embed="rId2">
            <a:extLst>
              <a:ext uri="{28A0092B-C50C-407E-A947-70E740481C1C}">
                <a14:useLocalDpi xmlns:a14="http://schemas.microsoft.com/office/drawing/2010/main" val="0"/>
              </a:ext>
            </a:extLst>
          </a:blip>
          <a:srcRect l="12280" r="12280"/>
          <a:stretch/>
        </p:blipFill>
        <p:spPr>
          <a:xfrm>
            <a:off x="8973162" y="1028700"/>
            <a:ext cx="9314838" cy="8229600"/>
          </a:xfrm>
          <a:prstGeom prst="rect">
            <a:avLst/>
          </a:prstGeom>
        </p:spPr>
      </p:pic>
      <p:sp>
        <p:nvSpPr>
          <p:cNvPr id="51" name="TextBox 51">
            <a:extLst>
              <a:ext uri="{FF2B5EF4-FFF2-40B4-BE49-F238E27FC236}">
                <a16:creationId xmlns:a16="http://schemas.microsoft.com/office/drawing/2014/main" id="{58FA0151-813C-DD65-6BE7-A269F0A28690}"/>
              </a:ext>
            </a:extLst>
          </p:cNvPr>
          <p:cNvSpPr txBox="1"/>
          <p:nvPr/>
        </p:nvSpPr>
        <p:spPr>
          <a:xfrm>
            <a:off x="1545188" y="1038225"/>
            <a:ext cx="5868702" cy="743793"/>
          </a:xfrm>
          <a:prstGeom prst="rect">
            <a:avLst/>
          </a:prstGeom>
        </p:spPr>
        <p:txBody>
          <a:bodyPr lIns="0" tIns="0" rIns="0" bIns="0" rtlCol="0" anchor="t">
            <a:spAutoFit/>
          </a:bodyPr>
          <a:lstStyle/>
          <a:p>
            <a:pPr marL="0" lvl="0" indent="0" algn="ctr">
              <a:lnSpc>
                <a:spcPts val="5800"/>
              </a:lnSpc>
              <a:spcBef>
                <a:spcPct val="0"/>
              </a:spcBef>
            </a:pPr>
            <a:r>
              <a:rPr lang="en-US" sz="5000" u="none" dirty="0">
                <a:solidFill>
                  <a:srgbClr val="12222B"/>
                </a:solidFill>
                <a:latin typeface="Open Sans Bold"/>
              </a:rPr>
              <a:t>What is ODR</a:t>
            </a:r>
          </a:p>
        </p:txBody>
      </p:sp>
      <p:sp>
        <p:nvSpPr>
          <p:cNvPr id="52" name="TextBox 52">
            <a:extLst>
              <a:ext uri="{FF2B5EF4-FFF2-40B4-BE49-F238E27FC236}">
                <a16:creationId xmlns:a16="http://schemas.microsoft.com/office/drawing/2014/main" id="{FCD1856C-FA93-9BBD-EF69-0F1CC2C5E398}"/>
              </a:ext>
            </a:extLst>
          </p:cNvPr>
          <p:cNvSpPr txBox="1"/>
          <p:nvPr/>
        </p:nvSpPr>
        <p:spPr>
          <a:xfrm>
            <a:off x="1543052" y="2423042"/>
            <a:ext cx="6848579" cy="4739759"/>
          </a:xfrm>
          <a:prstGeom prst="rect">
            <a:avLst/>
          </a:prstGeom>
        </p:spPr>
        <p:txBody>
          <a:bodyPr wrap="square" lIns="0" tIns="0" rIns="0" bIns="0" rtlCol="0" anchor="t">
            <a:spAutoFit/>
          </a:bodyPr>
          <a:lstStyle/>
          <a:p>
            <a:r>
              <a:rPr lang="en-US" sz="2800" dirty="0"/>
              <a:t>ODR is the digital version of dispute resolution, resolving conflicts via online platforms without physical courtrooms. It facilitates the resolution of disputes between parties through mediation, arbitration, and/or a combination thereof. It leverages digital platforms, communication tools, and automation to make dispute resolution accessible, efficient, and cost-effective. </a:t>
            </a:r>
          </a:p>
          <a:p>
            <a:br>
              <a:rPr lang="en-US" sz="2800" dirty="0"/>
            </a:br>
            <a:endParaRPr lang="en-US" sz="2800" u="none" dirty="0">
              <a:solidFill>
                <a:srgbClr val="000000"/>
              </a:solidFill>
              <a:latin typeface="Noto Sans"/>
            </a:endParaRPr>
          </a:p>
        </p:txBody>
      </p:sp>
    </p:spTree>
    <p:extLst>
      <p:ext uri="{BB962C8B-B14F-4D97-AF65-F5344CB8AC3E}">
        <p14:creationId xmlns:p14="http://schemas.microsoft.com/office/powerpoint/2010/main" val="26967373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1028700" y="1038225"/>
            <a:ext cx="5868702" cy="743793"/>
          </a:xfrm>
          <a:prstGeom prst="rect">
            <a:avLst/>
          </a:prstGeom>
        </p:spPr>
        <p:txBody>
          <a:bodyPr lIns="0" tIns="0" rIns="0" bIns="0" rtlCol="0" anchor="t">
            <a:spAutoFit/>
          </a:bodyPr>
          <a:lstStyle/>
          <a:p>
            <a:pPr marL="0" lvl="0" indent="0">
              <a:lnSpc>
                <a:spcPts val="5800"/>
              </a:lnSpc>
              <a:spcBef>
                <a:spcPct val="0"/>
              </a:spcBef>
            </a:pPr>
            <a:r>
              <a:rPr lang="en-US" sz="5000" dirty="0">
                <a:solidFill>
                  <a:srgbClr val="12222B"/>
                </a:solidFill>
                <a:latin typeface="Open Sans Bold"/>
              </a:rPr>
              <a:t>ADR VS ODR</a:t>
            </a:r>
            <a:endParaRPr lang="en-US" sz="5000" u="none" dirty="0">
              <a:solidFill>
                <a:srgbClr val="12222B"/>
              </a:solidFill>
              <a:latin typeface="Open Sans Bold"/>
            </a:endParaRPr>
          </a:p>
        </p:txBody>
      </p:sp>
      <p:grpSp>
        <p:nvGrpSpPr>
          <p:cNvPr id="5" name="Group 5"/>
          <p:cNvGrpSpPr/>
          <p:nvPr/>
        </p:nvGrpSpPr>
        <p:grpSpPr>
          <a:xfrm>
            <a:off x="0" y="9983250"/>
            <a:ext cx="1028700" cy="303750"/>
            <a:chOff x="0" y="0"/>
            <a:chExt cx="270933" cy="80000"/>
          </a:xfrm>
        </p:grpSpPr>
        <p:sp>
          <p:nvSpPr>
            <p:cNvPr id="6" name="Freeform 6"/>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7" name="TextBox 7"/>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8" name="Group 8"/>
          <p:cNvGrpSpPr/>
          <p:nvPr/>
        </p:nvGrpSpPr>
        <p:grpSpPr>
          <a:xfrm>
            <a:off x="17259300" y="0"/>
            <a:ext cx="1028700" cy="303750"/>
            <a:chOff x="0" y="0"/>
            <a:chExt cx="270933" cy="80000"/>
          </a:xfrm>
        </p:grpSpPr>
        <p:sp>
          <p:nvSpPr>
            <p:cNvPr id="9" name="Freeform 9"/>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7ED8FD"/>
            </a:solidFill>
          </p:spPr>
        </p:sp>
        <p:sp>
          <p:nvSpPr>
            <p:cNvPr id="10" name="TextBox 10"/>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11" name="Group 11"/>
          <p:cNvGrpSpPr/>
          <p:nvPr/>
        </p:nvGrpSpPr>
        <p:grpSpPr>
          <a:xfrm>
            <a:off x="0" y="0"/>
            <a:ext cx="1028700" cy="303750"/>
            <a:chOff x="0" y="0"/>
            <a:chExt cx="270933" cy="80000"/>
          </a:xfrm>
        </p:grpSpPr>
        <p:sp>
          <p:nvSpPr>
            <p:cNvPr id="12" name="Freeform 12"/>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B4B4B4"/>
            </a:solidFill>
          </p:spPr>
        </p:sp>
        <p:sp>
          <p:nvSpPr>
            <p:cNvPr id="13" name="TextBox 13"/>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14" name="Group 14"/>
          <p:cNvGrpSpPr/>
          <p:nvPr/>
        </p:nvGrpSpPr>
        <p:grpSpPr>
          <a:xfrm>
            <a:off x="17259300" y="9983250"/>
            <a:ext cx="1028700" cy="303750"/>
            <a:chOff x="0" y="0"/>
            <a:chExt cx="270933" cy="80000"/>
          </a:xfrm>
        </p:grpSpPr>
        <p:sp>
          <p:nvSpPr>
            <p:cNvPr id="15" name="Freeform 15"/>
            <p:cNvSpPr/>
            <p:nvPr/>
          </p:nvSpPr>
          <p:spPr>
            <a:xfrm>
              <a:off x="0" y="0"/>
              <a:ext cx="270933" cy="80000"/>
            </a:xfrm>
            <a:custGeom>
              <a:avLst/>
              <a:gdLst/>
              <a:ahLst/>
              <a:cxnLst/>
              <a:rect l="l" t="t" r="r" b="b"/>
              <a:pathLst>
                <a:path w="270933" h="80000">
                  <a:moveTo>
                    <a:pt x="0" y="0"/>
                  </a:moveTo>
                  <a:lnTo>
                    <a:pt x="270933" y="0"/>
                  </a:lnTo>
                  <a:lnTo>
                    <a:pt x="270933" y="80000"/>
                  </a:lnTo>
                  <a:lnTo>
                    <a:pt x="0" y="80000"/>
                  </a:lnTo>
                  <a:close/>
                </a:path>
              </a:pathLst>
            </a:custGeom>
            <a:solidFill>
              <a:srgbClr val="B4B4B4"/>
            </a:solidFill>
          </p:spPr>
        </p:sp>
        <p:sp>
          <p:nvSpPr>
            <p:cNvPr id="16" name="TextBox 16"/>
            <p:cNvSpPr txBox="1"/>
            <p:nvPr/>
          </p:nvSpPr>
          <p:spPr>
            <a:xfrm>
              <a:off x="0" y="-38100"/>
              <a:ext cx="812800" cy="850900"/>
            </a:xfrm>
            <a:prstGeom prst="rect">
              <a:avLst/>
            </a:prstGeom>
          </p:spPr>
          <p:txBody>
            <a:bodyPr lIns="50800" tIns="50800" rIns="50800" bIns="50800" rtlCol="0" anchor="ctr"/>
            <a:lstStyle/>
            <a:p>
              <a:pPr>
                <a:lnSpc>
                  <a:spcPts val="2940"/>
                </a:lnSpc>
              </a:pPr>
              <a:endParaRPr/>
            </a:p>
          </p:txBody>
        </p:sp>
      </p:grpSp>
      <p:grpSp>
        <p:nvGrpSpPr>
          <p:cNvPr id="23" name="Group 23"/>
          <p:cNvGrpSpPr/>
          <p:nvPr/>
        </p:nvGrpSpPr>
        <p:grpSpPr>
          <a:xfrm>
            <a:off x="2120229" y="2459285"/>
            <a:ext cx="6834577" cy="6789490"/>
            <a:chOff x="3457" y="-13893"/>
            <a:chExt cx="1176543" cy="965032"/>
          </a:xfrm>
        </p:grpSpPr>
        <p:sp>
          <p:nvSpPr>
            <p:cNvPr id="24" name="Freeform 24"/>
            <p:cNvSpPr/>
            <p:nvPr/>
          </p:nvSpPr>
          <p:spPr>
            <a:xfrm>
              <a:off x="3457" y="-13893"/>
              <a:ext cx="1176543" cy="965032"/>
            </a:xfrm>
            <a:custGeom>
              <a:avLst/>
              <a:gdLst/>
              <a:ahLst/>
              <a:cxnLst/>
              <a:rect l="l" t="t" r="r" b="b"/>
              <a:pathLst>
                <a:path w="1176543" h="965032">
                  <a:moveTo>
                    <a:pt x="0" y="0"/>
                  </a:moveTo>
                  <a:lnTo>
                    <a:pt x="1176543" y="0"/>
                  </a:lnTo>
                  <a:lnTo>
                    <a:pt x="1176543" y="965032"/>
                  </a:lnTo>
                  <a:lnTo>
                    <a:pt x="0" y="965032"/>
                  </a:lnTo>
                  <a:close/>
                </a:path>
              </a:pathLst>
            </a:custGeom>
            <a:solidFill>
              <a:srgbClr val="00C282"/>
            </a:solidFill>
          </p:spPr>
          <p:txBody>
            <a:bodyPr/>
            <a:lstStyle/>
            <a:p>
              <a:endParaRPr lang="en-IN" dirty="0"/>
            </a:p>
          </p:txBody>
        </p:sp>
        <p:sp>
          <p:nvSpPr>
            <p:cNvPr id="25" name="TextBox 25"/>
            <p:cNvSpPr txBox="1"/>
            <p:nvPr/>
          </p:nvSpPr>
          <p:spPr>
            <a:xfrm>
              <a:off x="185328" y="23177"/>
              <a:ext cx="812800" cy="184538"/>
            </a:xfrm>
            <a:prstGeom prst="rect">
              <a:avLst/>
            </a:prstGeom>
          </p:spPr>
          <p:txBody>
            <a:bodyPr lIns="50800" tIns="50800" rIns="50800" bIns="50800" rtlCol="0" anchor="ctr"/>
            <a:lstStyle/>
            <a:p>
              <a:pPr algn="ctr">
                <a:lnSpc>
                  <a:spcPts val="3080"/>
                </a:lnSpc>
              </a:pPr>
              <a:r>
                <a:rPr lang="en-US" sz="4800" dirty="0">
                  <a:solidFill>
                    <a:srgbClr val="FFFFFF"/>
                  </a:solidFill>
                  <a:latin typeface="Noto Sans Bold"/>
                </a:rPr>
                <a:t>ADR</a:t>
              </a:r>
            </a:p>
          </p:txBody>
        </p:sp>
      </p:grpSp>
      <p:grpSp>
        <p:nvGrpSpPr>
          <p:cNvPr id="26" name="Group 26"/>
          <p:cNvGrpSpPr/>
          <p:nvPr/>
        </p:nvGrpSpPr>
        <p:grpSpPr>
          <a:xfrm>
            <a:off x="9706498" y="2426008"/>
            <a:ext cx="7133702" cy="6789490"/>
            <a:chOff x="-93115" y="-13892"/>
            <a:chExt cx="1176543" cy="965032"/>
          </a:xfrm>
        </p:grpSpPr>
        <p:sp>
          <p:nvSpPr>
            <p:cNvPr id="27" name="Freeform 27"/>
            <p:cNvSpPr/>
            <p:nvPr/>
          </p:nvSpPr>
          <p:spPr>
            <a:xfrm>
              <a:off x="-93115" y="-13892"/>
              <a:ext cx="1176543" cy="965032"/>
            </a:xfrm>
            <a:custGeom>
              <a:avLst/>
              <a:gdLst/>
              <a:ahLst/>
              <a:cxnLst/>
              <a:rect l="l" t="t" r="r" b="b"/>
              <a:pathLst>
                <a:path w="1176543" h="965032">
                  <a:moveTo>
                    <a:pt x="0" y="0"/>
                  </a:moveTo>
                  <a:lnTo>
                    <a:pt x="1176543" y="0"/>
                  </a:lnTo>
                  <a:lnTo>
                    <a:pt x="1176543" y="965032"/>
                  </a:lnTo>
                  <a:lnTo>
                    <a:pt x="0" y="965032"/>
                  </a:lnTo>
                  <a:close/>
                </a:path>
              </a:pathLst>
            </a:custGeom>
            <a:solidFill>
              <a:srgbClr val="1885F1"/>
            </a:solidFill>
          </p:spPr>
        </p:sp>
        <p:sp>
          <p:nvSpPr>
            <p:cNvPr id="28" name="TextBox 28"/>
            <p:cNvSpPr txBox="1"/>
            <p:nvPr/>
          </p:nvSpPr>
          <p:spPr>
            <a:xfrm>
              <a:off x="177514" y="-1278"/>
              <a:ext cx="635284" cy="233449"/>
            </a:xfrm>
            <a:prstGeom prst="rect">
              <a:avLst/>
            </a:prstGeom>
          </p:spPr>
          <p:txBody>
            <a:bodyPr lIns="50800" tIns="50800" rIns="50800" bIns="50800" rtlCol="0" anchor="ctr"/>
            <a:lstStyle/>
            <a:p>
              <a:pPr algn="ctr">
                <a:lnSpc>
                  <a:spcPts val="3080"/>
                </a:lnSpc>
              </a:pPr>
              <a:r>
                <a:rPr lang="en-US" sz="4800" dirty="0">
                  <a:solidFill>
                    <a:srgbClr val="FFFFFF"/>
                  </a:solidFill>
                  <a:latin typeface="Noto Sans Bold"/>
                </a:rPr>
                <a:t>ODR</a:t>
              </a:r>
            </a:p>
          </p:txBody>
        </p:sp>
      </p:grpSp>
      <p:sp>
        <p:nvSpPr>
          <p:cNvPr id="34" name="Rectangle 3">
            <a:extLst>
              <a:ext uri="{FF2B5EF4-FFF2-40B4-BE49-F238E27FC236}">
                <a16:creationId xmlns:a16="http://schemas.microsoft.com/office/drawing/2014/main" id="{FC42C744-D7D8-0FEB-2BD6-2CEA2AF6D1F2}"/>
              </a:ext>
            </a:extLst>
          </p:cNvPr>
          <p:cNvSpPr>
            <a:spLocks noChangeArrowheads="1"/>
          </p:cNvSpPr>
          <p:nvPr/>
        </p:nvSpPr>
        <p:spPr bwMode="auto">
          <a:xfrm>
            <a:off x="1600200" y="3632200"/>
            <a:ext cx="3810000"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sp>
        <p:nvSpPr>
          <p:cNvPr id="36" name="Rectangle 4">
            <a:extLst>
              <a:ext uri="{FF2B5EF4-FFF2-40B4-BE49-F238E27FC236}">
                <a16:creationId xmlns:a16="http://schemas.microsoft.com/office/drawing/2014/main" id="{2D3BC7FE-DE6D-F1FE-8BCC-579ED3C8B8D0}"/>
              </a:ext>
            </a:extLst>
          </p:cNvPr>
          <p:cNvSpPr>
            <a:spLocks noChangeArrowheads="1"/>
          </p:cNvSpPr>
          <p:nvPr/>
        </p:nvSpPr>
        <p:spPr bwMode="auto">
          <a:xfrm>
            <a:off x="1600199" y="3632200"/>
            <a:ext cx="9495703" cy="8255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endParaRPr lang="en-IN"/>
          </a:p>
        </p:txBody>
      </p:sp>
      <p:sp>
        <p:nvSpPr>
          <p:cNvPr id="44" name="TextBox 43">
            <a:extLst>
              <a:ext uri="{FF2B5EF4-FFF2-40B4-BE49-F238E27FC236}">
                <a16:creationId xmlns:a16="http://schemas.microsoft.com/office/drawing/2014/main" id="{C8514547-9F76-D1FE-395C-87061E7DCBEF}"/>
              </a:ext>
            </a:extLst>
          </p:cNvPr>
          <p:cNvSpPr txBox="1"/>
          <p:nvPr/>
        </p:nvSpPr>
        <p:spPr>
          <a:xfrm>
            <a:off x="10240719" y="3917335"/>
            <a:ext cx="6098903" cy="923330"/>
          </a:xfrm>
          <a:prstGeom prst="rect">
            <a:avLst/>
          </a:prstGeom>
          <a:noFill/>
        </p:spPr>
        <p:txBody>
          <a:bodyPr wrap="square">
            <a:spAutoFit/>
          </a:bodyPr>
          <a:lstStyle/>
          <a:p>
            <a:pPr algn="just"/>
            <a:r>
              <a:rPr lang="en-US" sz="1800" b="0" i="0" u="none" strike="noStrike" dirty="0">
                <a:solidFill>
                  <a:schemeClr val="bg1"/>
                </a:solidFill>
                <a:effectLst/>
                <a:latin typeface="Arial" panose="020B0604020202020204" pitchFamily="34" charset="0"/>
              </a:rPr>
              <a:t>ADR often requires physical presence, which limits accessibility for people in remote or different geographical areas.</a:t>
            </a:r>
            <a:endParaRPr lang="en-IN" dirty="0">
              <a:solidFill>
                <a:schemeClr val="bg1"/>
              </a:solidFill>
            </a:endParaRPr>
          </a:p>
        </p:txBody>
      </p:sp>
      <p:sp>
        <p:nvSpPr>
          <p:cNvPr id="46" name="TextBox 45">
            <a:extLst>
              <a:ext uri="{FF2B5EF4-FFF2-40B4-BE49-F238E27FC236}">
                <a16:creationId xmlns:a16="http://schemas.microsoft.com/office/drawing/2014/main" id="{E0252895-C6A0-6E19-7E4A-6DDB384295F9}"/>
              </a:ext>
            </a:extLst>
          </p:cNvPr>
          <p:cNvSpPr txBox="1"/>
          <p:nvPr/>
        </p:nvSpPr>
        <p:spPr>
          <a:xfrm>
            <a:off x="2434125" y="3837139"/>
            <a:ext cx="6189509" cy="923330"/>
          </a:xfrm>
          <a:prstGeom prst="rect">
            <a:avLst/>
          </a:prstGeom>
          <a:noFill/>
        </p:spPr>
        <p:txBody>
          <a:bodyPr wrap="square">
            <a:spAutoFit/>
          </a:bodyPr>
          <a:lstStyle/>
          <a:p>
            <a:pPr algn="just" rtl="0" fontAlgn="t">
              <a:buNone/>
            </a:pPr>
            <a:r>
              <a:rPr lang="en-US" sz="1800" b="0" i="0" u="none" strike="noStrike" dirty="0">
                <a:solidFill>
                  <a:schemeClr val="bg1"/>
                </a:solidFill>
                <a:effectLst/>
                <a:latin typeface="Noto Sans" panose="020B0502040504020204" pitchFamily="34" charset="0"/>
                <a:ea typeface="Noto Sans" panose="020B0502040504020204" pitchFamily="34" charset="0"/>
                <a:cs typeface="Noto Sans" panose="020B0502040504020204" pitchFamily="34" charset="0"/>
              </a:rPr>
              <a:t>ODR may feel impersonal, especially in emotionally sensitive disputes; ADR enables face-to-face interaction, aiding trust and understanding.</a:t>
            </a:r>
          </a:p>
        </p:txBody>
      </p:sp>
      <p:sp>
        <p:nvSpPr>
          <p:cNvPr id="48" name="TextBox 47">
            <a:extLst>
              <a:ext uri="{FF2B5EF4-FFF2-40B4-BE49-F238E27FC236}">
                <a16:creationId xmlns:a16="http://schemas.microsoft.com/office/drawing/2014/main" id="{CD88CCEC-9473-F879-6C13-758CC4108EA3}"/>
              </a:ext>
            </a:extLst>
          </p:cNvPr>
          <p:cNvSpPr txBox="1"/>
          <p:nvPr/>
        </p:nvSpPr>
        <p:spPr>
          <a:xfrm>
            <a:off x="2459320" y="5236084"/>
            <a:ext cx="6164313" cy="923330"/>
          </a:xfrm>
          <a:prstGeom prst="rect">
            <a:avLst/>
          </a:prstGeom>
          <a:noFill/>
        </p:spPr>
        <p:txBody>
          <a:bodyPr wrap="square">
            <a:spAutoFit/>
          </a:bodyPr>
          <a:lstStyle/>
          <a:p>
            <a:pPr algn="just" rtl="0" fontAlgn="t">
              <a:buNone/>
            </a:pPr>
            <a:r>
              <a:rPr lang="en-US" sz="1800" b="0" i="0" u="none" strike="noStrike" dirty="0">
                <a:solidFill>
                  <a:schemeClr val="bg1"/>
                </a:solidFill>
                <a:effectLst/>
                <a:latin typeface="Noto Sans" panose="020B0502040504020204" pitchFamily="34" charset="0"/>
                <a:ea typeface="Noto Sans" panose="020B0502040504020204" pitchFamily="34" charset="0"/>
                <a:cs typeface="Noto Sans" panose="020B0502040504020204" pitchFamily="34" charset="0"/>
              </a:rPr>
              <a:t>ODR may feel impersonal, especially in emotionally sensitive disputes; ADR enables face-to-face interaction, aiding trust and understanding.</a:t>
            </a:r>
          </a:p>
        </p:txBody>
      </p:sp>
      <p:sp>
        <p:nvSpPr>
          <p:cNvPr id="50" name="TextBox 49">
            <a:extLst>
              <a:ext uri="{FF2B5EF4-FFF2-40B4-BE49-F238E27FC236}">
                <a16:creationId xmlns:a16="http://schemas.microsoft.com/office/drawing/2014/main" id="{C27C4097-4F7E-0EC8-34D2-C798E88741DE}"/>
              </a:ext>
            </a:extLst>
          </p:cNvPr>
          <p:cNvSpPr txBox="1"/>
          <p:nvPr/>
        </p:nvSpPr>
        <p:spPr>
          <a:xfrm>
            <a:off x="2455463" y="6704812"/>
            <a:ext cx="6164312" cy="923330"/>
          </a:xfrm>
          <a:prstGeom prst="rect">
            <a:avLst/>
          </a:prstGeom>
          <a:noFill/>
        </p:spPr>
        <p:txBody>
          <a:bodyPr wrap="square">
            <a:spAutoFit/>
          </a:bodyPr>
          <a:lstStyle/>
          <a:p>
            <a:pPr algn="just" rtl="0" fontAlgn="t">
              <a:buNone/>
            </a:pPr>
            <a:r>
              <a:rPr lang="en-US" sz="1800" b="0" i="0" u="none" strike="noStrike" dirty="0">
                <a:solidFill>
                  <a:schemeClr val="bg1"/>
                </a:solidFill>
                <a:effectLst/>
                <a:latin typeface="Noto Sans" panose="020B0502040504020204" pitchFamily="34" charset="0"/>
                <a:ea typeface="Noto Sans" panose="020B0502040504020204" pitchFamily="34" charset="0"/>
                <a:cs typeface="Noto Sans" panose="020B0502040504020204" pitchFamily="34" charset="0"/>
              </a:rPr>
              <a:t>ADR methods like arbitration are well-established in legal systems; ODR still faces regulatory and recognition challenges in some jurisdictions.</a:t>
            </a:r>
          </a:p>
        </p:txBody>
      </p:sp>
      <p:sp>
        <p:nvSpPr>
          <p:cNvPr id="52" name="TextBox 51">
            <a:extLst>
              <a:ext uri="{FF2B5EF4-FFF2-40B4-BE49-F238E27FC236}">
                <a16:creationId xmlns:a16="http://schemas.microsoft.com/office/drawing/2014/main" id="{2B2EFBE1-A6AC-F1BA-3472-8DDC590C3899}"/>
              </a:ext>
            </a:extLst>
          </p:cNvPr>
          <p:cNvSpPr txBox="1"/>
          <p:nvPr/>
        </p:nvSpPr>
        <p:spPr>
          <a:xfrm>
            <a:off x="10240718" y="5236084"/>
            <a:ext cx="6098903" cy="646331"/>
          </a:xfrm>
          <a:prstGeom prst="rect">
            <a:avLst/>
          </a:prstGeom>
          <a:noFill/>
        </p:spPr>
        <p:txBody>
          <a:bodyPr wrap="square">
            <a:spAutoFit/>
          </a:bodyPr>
          <a:lstStyle/>
          <a:p>
            <a:pPr algn="just"/>
            <a:r>
              <a:rPr lang="en-US" sz="1800" b="0" i="0" u="none" strike="noStrike" dirty="0">
                <a:solidFill>
                  <a:schemeClr val="bg1"/>
                </a:solidFill>
                <a:effectLst/>
                <a:latin typeface="Arial" panose="020B0604020202020204" pitchFamily="34" charset="0"/>
              </a:rPr>
              <a:t>ADR can involve venue, travel, and document-handling costs; ODR reduces or eliminates these.</a:t>
            </a:r>
            <a:endParaRPr lang="en-IN" dirty="0">
              <a:solidFill>
                <a:schemeClr val="bg1"/>
              </a:solidFill>
            </a:endParaRPr>
          </a:p>
        </p:txBody>
      </p:sp>
      <p:sp>
        <p:nvSpPr>
          <p:cNvPr id="54" name="TextBox 53">
            <a:extLst>
              <a:ext uri="{FF2B5EF4-FFF2-40B4-BE49-F238E27FC236}">
                <a16:creationId xmlns:a16="http://schemas.microsoft.com/office/drawing/2014/main" id="{134965A7-B88B-89C2-AD52-A3C358EE6595}"/>
              </a:ext>
            </a:extLst>
          </p:cNvPr>
          <p:cNvSpPr txBox="1"/>
          <p:nvPr/>
        </p:nvSpPr>
        <p:spPr>
          <a:xfrm>
            <a:off x="10240718" y="6361900"/>
            <a:ext cx="6098902" cy="923330"/>
          </a:xfrm>
          <a:prstGeom prst="rect">
            <a:avLst/>
          </a:prstGeom>
          <a:noFill/>
        </p:spPr>
        <p:txBody>
          <a:bodyPr wrap="square">
            <a:spAutoFit/>
          </a:bodyPr>
          <a:lstStyle/>
          <a:p>
            <a:pPr algn="just"/>
            <a:r>
              <a:rPr lang="en-US" sz="1800" b="0" i="0" u="none" strike="noStrike" dirty="0">
                <a:solidFill>
                  <a:schemeClr val="bg1"/>
                </a:solidFill>
                <a:effectLst/>
                <a:latin typeface="Arial" panose="020B0604020202020204" pitchFamily="34" charset="0"/>
              </a:rPr>
              <a:t>ADR may lack systematic documentation unless manually recorded; ODR platforms automatically store and manage data.</a:t>
            </a:r>
            <a:endParaRPr lang="en-IN" dirty="0">
              <a:solidFill>
                <a:schemeClr val="bg1"/>
              </a:solidFill>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webextensions/_rels/taskpanes.xml.rels><?xml version="1.0" encoding="UTF-8" standalone="yes"?>
<Relationships xmlns="http://schemas.openxmlformats.org/package/2006/relationships"><Relationship Id="rId2" Type="http://schemas.microsoft.com/office/2011/relationships/webextension" Target="webextension2.xml"/><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0">
    <wetp:webextensionref xmlns:r="http://schemas.openxmlformats.org/officeDocument/2006/relationships" r:id="rId1"/>
  </wetp:taskpane>
  <wetp:taskpane dockstate="right" visibility="0" width="438" row="1">
    <wetp:webextensionref xmlns:r="http://schemas.openxmlformats.org/officeDocument/2006/relationships" r:id="rId2"/>
  </wetp:taskpane>
</wetp:taskpanes>
</file>

<file path=ppt/webextensions/webextension1.xml><?xml version="1.0" encoding="utf-8"?>
<we:webextension xmlns:we="http://schemas.microsoft.com/office/webextensions/webextension/2010/11" id="{8E4A4548-3336-47BB-A436-CFE136D5E730}">
  <we:reference id="wa200005566" version="3.0.0.3" store="en-US" storeType="OMEX"/>
  <we:alternateReferences>
    <we:reference id="wa200005566" version="3.0.0.3" store="" storeType="OMEX"/>
  </we:alternateReferences>
  <we:properties/>
  <we:bindings/>
  <we:snapshot xmlns:r="http://schemas.openxmlformats.org/officeDocument/2006/relationships"/>
</we:webextension>
</file>

<file path=ppt/webextensions/webextension2.xml><?xml version="1.0" encoding="utf-8"?>
<we:webextension xmlns:we="http://schemas.microsoft.com/office/webextensions/webextension/2010/11" id="{E1CA6B3A-BB7B-4C66-ADA7-AAB5DC9830CD}">
  <we:reference id="wa200005669" version="2.0.0.0" store="en-US" storeType="OMEX"/>
  <we:alternateReferences>
    <we:reference id="wa200005669" version="2.0.0.0" store="wa200005669"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294</TotalTime>
  <Words>2146</Words>
  <Application>Microsoft Office PowerPoint</Application>
  <PresentationFormat>Custom</PresentationFormat>
  <Paragraphs>126</Paragraphs>
  <Slides>18</Slides>
  <Notes>0</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18</vt:i4>
      </vt:variant>
    </vt:vector>
  </HeadingPairs>
  <TitlesOfParts>
    <vt:vector size="29" baseType="lpstr">
      <vt:lpstr>Lato</vt:lpstr>
      <vt:lpstr>Noto Sans Bold</vt:lpstr>
      <vt:lpstr>Calibri</vt:lpstr>
      <vt:lpstr>Lato Bold</vt:lpstr>
      <vt:lpstr>Open Sans Bold</vt:lpstr>
      <vt:lpstr>Courier New</vt:lpstr>
      <vt:lpstr>Noto Sans</vt:lpstr>
      <vt:lpstr>Wingdings</vt:lpstr>
      <vt:lpstr>Times New Roman</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Blue and Green Business infographic</dc:title>
  <dc:creator>Korisnik</dc:creator>
  <cp:lastModifiedBy>Manav Mehta</cp:lastModifiedBy>
  <cp:revision>8</cp:revision>
  <dcterms:created xsi:type="dcterms:W3CDTF">2006-08-16T00:00:00Z</dcterms:created>
  <dcterms:modified xsi:type="dcterms:W3CDTF">2025-06-30T05:15:16Z</dcterms:modified>
  <dc:identifier>DAFHJBCCLSI</dc:identifier>
</cp:coreProperties>
</file>

<file path=docProps/thumbnail.jpeg>
</file>